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Nunito" charset="0"/>
      <p:regular r:id="rId35"/>
      <p:bold r:id="rId36"/>
      <p:italic r:id="rId37"/>
      <p:boldItalic r:id="rId38"/>
    </p:embeddedFont>
    <p:embeddedFont>
      <p:font typeface="Calibri" pitchFamily="34" charset="0"/>
      <p:regular r:id="rId39"/>
      <p:bold r:id="rId40"/>
      <p:italic r:id="rId41"/>
      <p:boldItalic r:id="rId42"/>
    </p:embeddedFont>
    <p:embeddedFont>
      <p:font typeface="Roboto"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3" d="100"/>
          <a:sy n="113" d="100"/>
        </p:scale>
        <p:origin x="-562" y="-67"/>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1873ad400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61873ad40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1873ad400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61873ad400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175bc3916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175bc391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20d4b063b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620d4b063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0ba10ba1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0ba10ba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175bc3916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175bc391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2cb37185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2cb37185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175bc3916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175bc391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2cb37185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2cb37185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2cb37185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2cb37185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1f058b7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1f058b7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2e13799b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2e13799b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175bc3916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175bc391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62cb37185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62cb37185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2ce0f3ab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2ce0f3ab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175bc3916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175bc391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20eb759ce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20eb759ce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62ce0f3ab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62ce0f3ab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62ce0f3ab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62ce0f3ab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620eb759ce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620eb759ce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620d4b063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620d4b063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1f65b96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1f65b96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620eb759ce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620eb759ce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76c80b15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76c80b15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175bc3916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175bc391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175bc3916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175bc391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1873ad40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1873ad40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1873ad400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1873ad400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1873ad400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1873ad400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1873ad400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1873ad400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ru"/>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physicsnet.co.uk/a-level-physics-as-a2/further-mechanics/simple-harmonic-motion-sh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hyperlink" Target="https://www.engineeringtoolbox.com/friction-coefficients-d_778.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intechopen.com/books/composites-and-their-properties/friction-and-wear-of-polymer-and-composite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borisfx.com/products/mocha-pro/" TargetMode="External"/><Relationship Id="rId4" Type="http://schemas.openxmlformats.org/officeDocument/2006/relationships/hyperlink" Target="https://www.ssontech.com/download.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
              <a:t>IYPT №13</a:t>
            </a:r>
            <a:endParaRPr/>
          </a:p>
        </p:txBody>
      </p:sp>
      <p:sp>
        <p:nvSpPr>
          <p:cNvPr id="129" name="Google Shape;129;p13"/>
          <p:cNvSpPr txBox="1">
            <a:spLocks noGrp="1"/>
          </p:cNvSpPr>
          <p:nvPr>
            <p:ph type="subTitle" idx="1"/>
          </p:nvPr>
        </p:nvSpPr>
        <p:spPr>
          <a:xfrm>
            <a:off x="1978125" y="31185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a:solidFill>
                  <a:srgbClr val="000000"/>
                </a:solidFill>
              </a:rPr>
              <a:t>Alex, Tasin, Ned, Arthur</a:t>
            </a:r>
            <a:endParaRPr>
              <a:solidFill>
                <a:srgbClr val="000000"/>
              </a:solidFill>
            </a:endParaRPr>
          </a:p>
          <a:p>
            <a:pPr marL="0" lvl="0" indent="0" algn="ctr" rtl="0">
              <a:spcBef>
                <a:spcPts val="0"/>
              </a:spcBef>
              <a:spcAft>
                <a:spcPts val="0"/>
              </a:spcAft>
              <a:buNone/>
            </a:pPr>
            <a:endParaRPr>
              <a:solidFill>
                <a:srgbClr val="FF0000"/>
              </a:solidFill>
            </a:endParaRPr>
          </a:p>
          <a:p>
            <a:pPr marL="0" lvl="0" indent="0" algn="ctr" rtl="0">
              <a:spcBef>
                <a:spcPts val="0"/>
              </a:spcBef>
              <a:spcAft>
                <a:spcPts val="0"/>
              </a:spcAft>
              <a:buNone/>
            </a:pP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2"/>
          <p:cNvSpPr txBox="1">
            <a:spLocks noGrp="1"/>
          </p:cNvSpPr>
          <p:nvPr>
            <p:ph type="title"/>
          </p:nvPr>
        </p:nvSpPr>
        <p:spPr>
          <a:xfrm>
            <a:off x="830025" y="3400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Stage 7</a:t>
            </a:r>
            <a:endParaRPr/>
          </a:p>
        </p:txBody>
      </p:sp>
      <p:sp>
        <p:nvSpPr>
          <p:cNvPr id="305" name="Google Shape;305;p22"/>
          <p:cNvSpPr txBox="1">
            <a:spLocks noGrp="1"/>
          </p:cNvSpPr>
          <p:nvPr>
            <p:ph type="body" idx="1"/>
          </p:nvPr>
        </p:nvSpPr>
        <p:spPr>
          <a:xfrm>
            <a:off x="830013" y="1135875"/>
            <a:ext cx="7505700" cy="35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rgbClr val="000000"/>
                </a:solidFill>
              </a:rPr>
              <a:t>Object in left max. displacement position. The net force is pointing right, because object has more weight on the 1st cylinder, than on the 2nd. Hence the acceleration is also pointing right. </a:t>
            </a:r>
            <a:endParaRPr b="1">
              <a:solidFill>
                <a:srgbClr val="000000"/>
              </a:solidFill>
            </a:endParaRPr>
          </a:p>
          <a:p>
            <a:pPr marL="0" lvl="0" indent="0" algn="l" rtl="0">
              <a:spcBef>
                <a:spcPts val="1600"/>
              </a:spcBef>
              <a:spcAft>
                <a:spcPts val="0"/>
              </a:spcAft>
              <a:buNone/>
            </a:pPr>
            <a:r>
              <a:rPr lang="ru">
                <a:solidFill>
                  <a:srgbClr val="000000"/>
                </a:solidFill>
              </a:rPr>
              <a:t>Quantitative:</a:t>
            </a:r>
            <a:endParaRPr>
              <a:solidFill>
                <a:srgbClr val="000000"/>
              </a:solidFill>
            </a:endParaRPr>
          </a:p>
          <a:p>
            <a:pPr marL="0" lvl="0" indent="0" algn="l" rtl="0">
              <a:lnSpc>
                <a:spcPct val="100000"/>
              </a:lnSpc>
              <a:spcBef>
                <a:spcPts val="0"/>
              </a:spcBef>
              <a:spcAft>
                <a:spcPts val="0"/>
              </a:spcAft>
              <a:buNone/>
            </a:pPr>
            <a:r>
              <a:rPr lang="ru">
                <a:solidFill>
                  <a:srgbClr val="000000"/>
                </a:solidFill>
              </a:rPr>
              <a:t>s &lt;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v =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W₁ &gt; W₂ </a:t>
            </a:r>
            <a:endParaRPr>
              <a:solidFill>
                <a:srgbClr val="000000"/>
              </a:solidFill>
            </a:endParaRPr>
          </a:p>
          <a:p>
            <a:pPr marL="0" lvl="0" indent="0" algn="l" rtl="0">
              <a:lnSpc>
                <a:spcPct val="100000"/>
              </a:lnSpc>
              <a:spcBef>
                <a:spcPts val="0"/>
              </a:spcBef>
              <a:spcAft>
                <a:spcPts val="0"/>
              </a:spcAft>
              <a:buNone/>
            </a:pPr>
            <a:r>
              <a:rPr lang="ru">
                <a:solidFill>
                  <a:srgbClr val="000000"/>
                </a:solidFill>
              </a:rPr>
              <a:t>N₁ &gt; N₂</a:t>
            </a:r>
            <a:endParaRPr>
              <a:solidFill>
                <a:srgbClr val="000000"/>
              </a:solidFill>
            </a:endParaRPr>
          </a:p>
          <a:p>
            <a:pPr marL="0" lvl="0" indent="0" algn="l" rtl="0">
              <a:spcBef>
                <a:spcPts val="0"/>
              </a:spcBef>
              <a:spcAft>
                <a:spcPts val="0"/>
              </a:spcAft>
              <a:buNone/>
            </a:pPr>
            <a:r>
              <a:rPr lang="ru">
                <a:solidFill>
                  <a:srgbClr val="000000"/>
                </a:solidFill>
              </a:rPr>
              <a:t>F₁ = μN₁</a:t>
            </a:r>
            <a:endParaRPr>
              <a:solidFill>
                <a:srgbClr val="000000"/>
              </a:solidFill>
            </a:endParaRPr>
          </a:p>
          <a:p>
            <a:pPr marL="0" lvl="0" indent="0" algn="l" rtl="0">
              <a:spcBef>
                <a:spcPts val="0"/>
              </a:spcBef>
              <a:spcAft>
                <a:spcPts val="0"/>
              </a:spcAft>
              <a:buNone/>
            </a:pPr>
            <a:r>
              <a:rPr lang="ru">
                <a:solidFill>
                  <a:srgbClr val="000000"/>
                </a:solidFill>
              </a:rPr>
              <a:t>F₂ = μF₂ &lt; -F₁</a:t>
            </a:r>
            <a:endParaRPr>
              <a:solidFill>
                <a:srgbClr val="000000"/>
              </a:solidFill>
            </a:endParaRPr>
          </a:p>
          <a:p>
            <a:pPr marL="0" lvl="0" indent="0" algn="l" rtl="0">
              <a:spcBef>
                <a:spcPts val="0"/>
              </a:spcBef>
              <a:spcAft>
                <a:spcPts val="0"/>
              </a:spcAft>
              <a:buNone/>
            </a:pPr>
            <a:r>
              <a:rPr lang="ru">
                <a:solidFill>
                  <a:srgbClr val="000000"/>
                </a:solidFill>
              </a:rPr>
              <a:t>Fₜ = F₁ + F₂ &gt; 0 so a &gt; 0 and v increases</a:t>
            </a:r>
            <a:endParaRPr>
              <a:solidFill>
                <a:srgbClr val="000000"/>
              </a:solidFill>
            </a:endParaRPr>
          </a:p>
        </p:txBody>
      </p:sp>
      <p:sp>
        <p:nvSpPr>
          <p:cNvPr id="306" name="Google Shape;306;p22"/>
          <p:cNvSpPr/>
          <p:nvPr/>
        </p:nvSpPr>
        <p:spPr>
          <a:xfrm flipH="1">
            <a:off x="7926863" y="3644600"/>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flipH="1">
            <a:off x="6179963" y="3644600"/>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flipH="1">
            <a:off x="5235438" y="3443000"/>
            <a:ext cx="3497700" cy="20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9" name="Google Shape;309;p22"/>
          <p:cNvCxnSpPr/>
          <p:nvPr/>
        </p:nvCxnSpPr>
        <p:spPr>
          <a:xfrm>
            <a:off x="6942788" y="3541675"/>
            <a:ext cx="0" cy="798900"/>
          </a:xfrm>
          <a:prstGeom prst="straightConnector1">
            <a:avLst/>
          </a:prstGeom>
          <a:noFill/>
          <a:ln w="19050" cap="flat" cmpd="sng">
            <a:solidFill>
              <a:schemeClr val="dk2"/>
            </a:solidFill>
            <a:prstDash val="solid"/>
            <a:round/>
            <a:headEnd type="none" w="med" len="med"/>
            <a:tailEnd type="triangle" w="med" len="med"/>
          </a:ln>
        </p:spPr>
      </p:cxnSp>
      <p:cxnSp>
        <p:nvCxnSpPr>
          <p:cNvPr id="310" name="Google Shape;310;p22"/>
          <p:cNvCxnSpPr/>
          <p:nvPr/>
        </p:nvCxnSpPr>
        <p:spPr>
          <a:xfrm rot="10800000">
            <a:off x="8291963" y="3352100"/>
            <a:ext cx="0" cy="292500"/>
          </a:xfrm>
          <a:prstGeom prst="straightConnector1">
            <a:avLst/>
          </a:prstGeom>
          <a:noFill/>
          <a:ln w="19050" cap="flat" cmpd="sng">
            <a:solidFill>
              <a:schemeClr val="dk2"/>
            </a:solidFill>
            <a:prstDash val="solid"/>
            <a:round/>
            <a:headEnd type="none" w="med" len="med"/>
            <a:tailEnd type="triangle" w="med" len="med"/>
          </a:ln>
        </p:spPr>
      </p:cxnSp>
      <p:cxnSp>
        <p:nvCxnSpPr>
          <p:cNvPr id="311" name="Google Shape;311;p22"/>
          <p:cNvCxnSpPr/>
          <p:nvPr/>
        </p:nvCxnSpPr>
        <p:spPr>
          <a:xfrm rot="10800000">
            <a:off x="6558563" y="3115850"/>
            <a:ext cx="0" cy="529500"/>
          </a:xfrm>
          <a:prstGeom prst="straightConnector1">
            <a:avLst/>
          </a:prstGeom>
          <a:noFill/>
          <a:ln w="19050" cap="flat" cmpd="sng">
            <a:solidFill>
              <a:schemeClr val="dk2"/>
            </a:solidFill>
            <a:prstDash val="solid"/>
            <a:round/>
            <a:headEnd type="none" w="med" len="med"/>
            <a:tailEnd type="triangle" w="med" len="med"/>
          </a:ln>
        </p:spPr>
      </p:cxnSp>
      <p:sp>
        <p:nvSpPr>
          <p:cNvPr id="312" name="Google Shape;312;p22"/>
          <p:cNvSpPr txBox="1"/>
          <p:nvPr/>
        </p:nvSpPr>
        <p:spPr>
          <a:xfrm flipH="1">
            <a:off x="6774638" y="4370950"/>
            <a:ext cx="3363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W</a:t>
            </a:r>
            <a:endParaRPr>
              <a:latin typeface="Calibri"/>
              <a:ea typeface="Calibri"/>
              <a:cs typeface="Calibri"/>
              <a:sym typeface="Calibri"/>
            </a:endParaRPr>
          </a:p>
        </p:txBody>
      </p:sp>
      <p:sp>
        <p:nvSpPr>
          <p:cNvPr id="313" name="Google Shape;313;p22"/>
          <p:cNvSpPr txBox="1"/>
          <p:nvPr/>
        </p:nvSpPr>
        <p:spPr>
          <a:xfrm flipH="1">
            <a:off x="8107963" y="2925100"/>
            <a:ext cx="3900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N</a:t>
            </a:r>
            <a:r>
              <a:rPr lang="ru" sz="1000">
                <a:latin typeface="Calibri"/>
                <a:ea typeface="Calibri"/>
                <a:cs typeface="Calibri"/>
                <a:sym typeface="Calibri"/>
              </a:rPr>
              <a:t>2</a:t>
            </a:r>
            <a:endParaRPr sz="1000">
              <a:latin typeface="Calibri"/>
              <a:ea typeface="Calibri"/>
              <a:cs typeface="Calibri"/>
              <a:sym typeface="Calibri"/>
            </a:endParaRPr>
          </a:p>
        </p:txBody>
      </p:sp>
      <p:sp>
        <p:nvSpPr>
          <p:cNvPr id="314" name="Google Shape;314;p22"/>
          <p:cNvSpPr txBox="1"/>
          <p:nvPr/>
        </p:nvSpPr>
        <p:spPr>
          <a:xfrm flipH="1">
            <a:off x="6344913" y="2710675"/>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N</a:t>
            </a:r>
            <a:r>
              <a:rPr lang="ru" sz="1000">
                <a:latin typeface="Calibri"/>
                <a:ea typeface="Calibri"/>
                <a:cs typeface="Calibri"/>
                <a:sym typeface="Calibri"/>
              </a:rPr>
              <a:t>1</a:t>
            </a:r>
            <a:endParaRPr sz="1000">
              <a:latin typeface="Calibri"/>
              <a:ea typeface="Calibri"/>
              <a:cs typeface="Calibri"/>
              <a:sym typeface="Calibri"/>
            </a:endParaRPr>
          </a:p>
        </p:txBody>
      </p:sp>
      <p:cxnSp>
        <p:nvCxnSpPr>
          <p:cNvPr id="315" name="Google Shape;315;p22"/>
          <p:cNvCxnSpPr>
            <a:stCxn id="306" idx="5"/>
            <a:endCxn id="307" idx="1"/>
          </p:cNvCxnSpPr>
          <p:nvPr/>
        </p:nvCxnSpPr>
        <p:spPr>
          <a:xfrm rot="10800000">
            <a:off x="6803542" y="3751521"/>
            <a:ext cx="1230300" cy="516600"/>
          </a:xfrm>
          <a:prstGeom prst="straightConnector1">
            <a:avLst/>
          </a:prstGeom>
          <a:noFill/>
          <a:ln w="9525" cap="flat" cmpd="sng">
            <a:solidFill>
              <a:schemeClr val="dk2"/>
            </a:solidFill>
            <a:prstDash val="solid"/>
            <a:round/>
            <a:headEnd type="none" w="med" len="med"/>
            <a:tailEnd type="none" w="med" len="med"/>
          </a:ln>
        </p:spPr>
      </p:cxnSp>
      <p:cxnSp>
        <p:nvCxnSpPr>
          <p:cNvPr id="316" name="Google Shape;316;p22"/>
          <p:cNvCxnSpPr>
            <a:stCxn id="306" idx="7"/>
            <a:endCxn id="307" idx="3"/>
          </p:cNvCxnSpPr>
          <p:nvPr/>
        </p:nvCxnSpPr>
        <p:spPr>
          <a:xfrm flipH="1">
            <a:off x="6803542" y="3751579"/>
            <a:ext cx="1230300" cy="516600"/>
          </a:xfrm>
          <a:prstGeom prst="straightConnector1">
            <a:avLst/>
          </a:prstGeom>
          <a:noFill/>
          <a:ln w="9525" cap="flat" cmpd="sng">
            <a:solidFill>
              <a:schemeClr val="dk2"/>
            </a:solidFill>
            <a:prstDash val="solid"/>
            <a:round/>
            <a:headEnd type="none" w="med" len="med"/>
            <a:tailEnd type="none" w="med" len="med"/>
          </a:ln>
        </p:spPr>
      </p:cxnSp>
      <p:cxnSp>
        <p:nvCxnSpPr>
          <p:cNvPr id="317" name="Google Shape;317;p22"/>
          <p:cNvCxnSpPr/>
          <p:nvPr/>
        </p:nvCxnSpPr>
        <p:spPr>
          <a:xfrm>
            <a:off x="6545213" y="3646425"/>
            <a:ext cx="461100" cy="0"/>
          </a:xfrm>
          <a:prstGeom prst="straightConnector1">
            <a:avLst/>
          </a:prstGeom>
          <a:noFill/>
          <a:ln w="19050" cap="flat" cmpd="sng">
            <a:solidFill>
              <a:schemeClr val="dk2"/>
            </a:solidFill>
            <a:prstDash val="solid"/>
            <a:round/>
            <a:headEnd type="none" w="med" len="med"/>
            <a:tailEnd type="triangle" w="med" len="med"/>
          </a:ln>
        </p:spPr>
      </p:cxnSp>
      <p:cxnSp>
        <p:nvCxnSpPr>
          <p:cNvPr id="318" name="Google Shape;318;p22"/>
          <p:cNvCxnSpPr/>
          <p:nvPr/>
        </p:nvCxnSpPr>
        <p:spPr>
          <a:xfrm rot="10800000">
            <a:off x="8099063" y="3646275"/>
            <a:ext cx="192900" cy="300"/>
          </a:xfrm>
          <a:prstGeom prst="straightConnector1">
            <a:avLst/>
          </a:prstGeom>
          <a:noFill/>
          <a:ln w="19050" cap="flat" cmpd="sng">
            <a:solidFill>
              <a:schemeClr val="dk2"/>
            </a:solidFill>
            <a:prstDash val="solid"/>
            <a:round/>
            <a:headEnd type="none" w="med" len="med"/>
            <a:tailEnd type="triangle" w="med" len="med"/>
          </a:ln>
        </p:spPr>
      </p:cxnSp>
      <p:sp>
        <p:nvSpPr>
          <p:cNvPr id="319" name="Google Shape;319;p22"/>
          <p:cNvSpPr txBox="1"/>
          <p:nvPr/>
        </p:nvSpPr>
        <p:spPr>
          <a:xfrm flipH="1">
            <a:off x="6557288" y="3343900"/>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1</a:t>
            </a:r>
            <a:endParaRPr sz="1000">
              <a:latin typeface="Calibri"/>
              <a:ea typeface="Calibri"/>
              <a:cs typeface="Calibri"/>
              <a:sym typeface="Calibri"/>
            </a:endParaRPr>
          </a:p>
        </p:txBody>
      </p:sp>
      <p:sp>
        <p:nvSpPr>
          <p:cNvPr id="320" name="Google Shape;320;p22"/>
          <p:cNvSpPr txBox="1"/>
          <p:nvPr/>
        </p:nvSpPr>
        <p:spPr>
          <a:xfrm flipH="1">
            <a:off x="7906463" y="3341775"/>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2</a:t>
            </a:r>
            <a:endParaRPr sz="1000">
              <a:latin typeface="Calibri"/>
              <a:ea typeface="Calibri"/>
              <a:cs typeface="Calibri"/>
              <a:sym typeface="Calibri"/>
            </a:endParaRPr>
          </a:p>
        </p:txBody>
      </p:sp>
      <p:sp>
        <p:nvSpPr>
          <p:cNvPr id="321" name="Google Shape;321;p22"/>
          <p:cNvSpPr txBox="1"/>
          <p:nvPr/>
        </p:nvSpPr>
        <p:spPr>
          <a:xfrm flipH="1">
            <a:off x="7286213" y="2703525"/>
            <a:ext cx="2619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a</a:t>
            </a:r>
            <a:endParaRPr>
              <a:latin typeface="Calibri"/>
              <a:ea typeface="Calibri"/>
              <a:cs typeface="Calibri"/>
              <a:sym typeface="Calibri"/>
            </a:endParaRPr>
          </a:p>
        </p:txBody>
      </p:sp>
      <p:cxnSp>
        <p:nvCxnSpPr>
          <p:cNvPr id="322" name="Google Shape;322;p22"/>
          <p:cNvCxnSpPr/>
          <p:nvPr/>
        </p:nvCxnSpPr>
        <p:spPr>
          <a:xfrm>
            <a:off x="7224425" y="3091325"/>
            <a:ext cx="385500" cy="0"/>
          </a:xfrm>
          <a:prstGeom prst="straightConnector1">
            <a:avLst/>
          </a:prstGeom>
          <a:noFill/>
          <a:ln w="9525" cap="flat" cmpd="sng">
            <a:solidFill>
              <a:schemeClr val="dk2"/>
            </a:solidFill>
            <a:prstDash val="solid"/>
            <a:round/>
            <a:headEnd type="none" w="med" len="med"/>
            <a:tailEnd type="triangle" w="med" len="med"/>
          </a:ln>
        </p:spPr>
      </p:cxnSp>
      <p:sp>
        <p:nvSpPr>
          <p:cNvPr id="323" name="Google Shape;323;p22"/>
          <p:cNvSpPr txBox="1"/>
          <p:nvPr/>
        </p:nvSpPr>
        <p:spPr>
          <a:xfrm flipH="1">
            <a:off x="8176525" y="3762600"/>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2</a:t>
            </a:r>
            <a:endParaRPr>
              <a:latin typeface="Calibri"/>
              <a:ea typeface="Calibri"/>
              <a:cs typeface="Calibri"/>
              <a:sym typeface="Calibri"/>
            </a:endParaRPr>
          </a:p>
        </p:txBody>
      </p:sp>
      <p:sp>
        <p:nvSpPr>
          <p:cNvPr id="324" name="Google Shape;324;p22"/>
          <p:cNvSpPr txBox="1"/>
          <p:nvPr/>
        </p:nvSpPr>
        <p:spPr>
          <a:xfrm flipH="1">
            <a:off x="6429675" y="3762600"/>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1</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819150" y="3730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Stage 8</a:t>
            </a:r>
            <a:endParaRPr/>
          </a:p>
        </p:txBody>
      </p:sp>
      <p:sp>
        <p:nvSpPr>
          <p:cNvPr id="330" name="Google Shape;330;p23"/>
          <p:cNvSpPr/>
          <p:nvPr/>
        </p:nvSpPr>
        <p:spPr>
          <a:xfrm flipH="1">
            <a:off x="7729150" y="3644625"/>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flipH="1">
            <a:off x="5982250" y="3644625"/>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flipH="1">
            <a:off x="5268525" y="3442675"/>
            <a:ext cx="3497700" cy="20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 name="Google Shape;333;p23"/>
          <p:cNvCxnSpPr/>
          <p:nvPr/>
        </p:nvCxnSpPr>
        <p:spPr>
          <a:xfrm>
            <a:off x="7005375" y="3541700"/>
            <a:ext cx="0" cy="798900"/>
          </a:xfrm>
          <a:prstGeom prst="straightConnector1">
            <a:avLst/>
          </a:prstGeom>
          <a:noFill/>
          <a:ln w="19050" cap="flat" cmpd="sng">
            <a:solidFill>
              <a:schemeClr val="dk2"/>
            </a:solidFill>
            <a:prstDash val="solid"/>
            <a:round/>
            <a:headEnd type="none" w="med" len="med"/>
            <a:tailEnd type="triangle" w="med" len="med"/>
          </a:ln>
        </p:spPr>
      </p:cxnSp>
      <p:cxnSp>
        <p:nvCxnSpPr>
          <p:cNvPr id="334" name="Google Shape;334;p23"/>
          <p:cNvCxnSpPr/>
          <p:nvPr/>
        </p:nvCxnSpPr>
        <p:spPr>
          <a:xfrm rot="10800000">
            <a:off x="8094250" y="3280725"/>
            <a:ext cx="0" cy="363900"/>
          </a:xfrm>
          <a:prstGeom prst="straightConnector1">
            <a:avLst/>
          </a:prstGeom>
          <a:noFill/>
          <a:ln w="19050" cap="flat" cmpd="sng">
            <a:solidFill>
              <a:schemeClr val="dk2"/>
            </a:solidFill>
            <a:prstDash val="solid"/>
            <a:round/>
            <a:headEnd type="none" w="med" len="med"/>
            <a:tailEnd type="triangle" w="med" len="med"/>
          </a:ln>
        </p:spPr>
      </p:cxnSp>
      <p:cxnSp>
        <p:nvCxnSpPr>
          <p:cNvPr id="335" name="Google Shape;335;p23"/>
          <p:cNvCxnSpPr/>
          <p:nvPr/>
        </p:nvCxnSpPr>
        <p:spPr>
          <a:xfrm rot="10800000">
            <a:off x="6360850" y="3192675"/>
            <a:ext cx="0" cy="452700"/>
          </a:xfrm>
          <a:prstGeom prst="straightConnector1">
            <a:avLst/>
          </a:prstGeom>
          <a:noFill/>
          <a:ln w="19050" cap="flat" cmpd="sng">
            <a:solidFill>
              <a:schemeClr val="dk2"/>
            </a:solidFill>
            <a:prstDash val="solid"/>
            <a:round/>
            <a:headEnd type="none" w="med" len="med"/>
            <a:tailEnd type="triangle" w="med" len="med"/>
          </a:ln>
        </p:spPr>
      </p:cxnSp>
      <p:sp>
        <p:nvSpPr>
          <p:cNvPr id="336" name="Google Shape;336;p23"/>
          <p:cNvSpPr txBox="1"/>
          <p:nvPr/>
        </p:nvSpPr>
        <p:spPr>
          <a:xfrm flipH="1">
            <a:off x="6849225" y="4371325"/>
            <a:ext cx="3363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W</a:t>
            </a:r>
            <a:endParaRPr>
              <a:latin typeface="Calibri"/>
              <a:ea typeface="Calibri"/>
              <a:cs typeface="Calibri"/>
              <a:sym typeface="Calibri"/>
            </a:endParaRPr>
          </a:p>
        </p:txBody>
      </p:sp>
      <p:sp>
        <p:nvSpPr>
          <p:cNvPr id="337" name="Google Shape;337;p23"/>
          <p:cNvSpPr txBox="1"/>
          <p:nvPr/>
        </p:nvSpPr>
        <p:spPr>
          <a:xfrm flipH="1">
            <a:off x="6165850" y="2836950"/>
            <a:ext cx="3900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N</a:t>
            </a:r>
            <a:r>
              <a:rPr lang="ru" sz="1000">
                <a:latin typeface="Calibri"/>
                <a:ea typeface="Calibri"/>
                <a:cs typeface="Calibri"/>
                <a:sym typeface="Calibri"/>
              </a:rPr>
              <a:t>1</a:t>
            </a:r>
            <a:endParaRPr sz="1000">
              <a:latin typeface="Calibri"/>
              <a:ea typeface="Calibri"/>
              <a:cs typeface="Calibri"/>
              <a:sym typeface="Calibri"/>
            </a:endParaRPr>
          </a:p>
        </p:txBody>
      </p:sp>
      <p:sp>
        <p:nvSpPr>
          <p:cNvPr id="338" name="Google Shape;338;p23"/>
          <p:cNvSpPr txBox="1"/>
          <p:nvPr/>
        </p:nvSpPr>
        <p:spPr>
          <a:xfrm flipH="1">
            <a:off x="7883050" y="2876625"/>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N</a:t>
            </a:r>
            <a:r>
              <a:rPr lang="ru" sz="1000">
                <a:latin typeface="Calibri"/>
                <a:ea typeface="Calibri"/>
                <a:cs typeface="Calibri"/>
                <a:sym typeface="Calibri"/>
              </a:rPr>
              <a:t>2</a:t>
            </a:r>
            <a:endParaRPr sz="1000">
              <a:latin typeface="Calibri"/>
              <a:ea typeface="Calibri"/>
              <a:cs typeface="Calibri"/>
              <a:sym typeface="Calibri"/>
            </a:endParaRPr>
          </a:p>
        </p:txBody>
      </p:sp>
      <p:cxnSp>
        <p:nvCxnSpPr>
          <p:cNvPr id="339" name="Google Shape;339;p23"/>
          <p:cNvCxnSpPr>
            <a:stCxn id="330" idx="5"/>
            <a:endCxn id="331" idx="1"/>
          </p:cNvCxnSpPr>
          <p:nvPr/>
        </p:nvCxnSpPr>
        <p:spPr>
          <a:xfrm rot="10800000">
            <a:off x="6605829" y="3751546"/>
            <a:ext cx="1230300" cy="516600"/>
          </a:xfrm>
          <a:prstGeom prst="straightConnector1">
            <a:avLst/>
          </a:prstGeom>
          <a:noFill/>
          <a:ln w="9525" cap="flat" cmpd="sng">
            <a:solidFill>
              <a:schemeClr val="dk2"/>
            </a:solidFill>
            <a:prstDash val="solid"/>
            <a:round/>
            <a:headEnd type="none" w="med" len="med"/>
            <a:tailEnd type="none" w="med" len="med"/>
          </a:ln>
        </p:spPr>
      </p:cxnSp>
      <p:cxnSp>
        <p:nvCxnSpPr>
          <p:cNvPr id="340" name="Google Shape;340;p23"/>
          <p:cNvCxnSpPr>
            <a:stCxn id="330" idx="7"/>
            <a:endCxn id="331" idx="3"/>
          </p:cNvCxnSpPr>
          <p:nvPr/>
        </p:nvCxnSpPr>
        <p:spPr>
          <a:xfrm flipH="1">
            <a:off x="6605829" y="3751604"/>
            <a:ext cx="1230300" cy="516600"/>
          </a:xfrm>
          <a:prstGeom prst="straightConnector1">
            <a:avLst/>
          </a:prstGeom>
          <a:noFill/>
          <a:ln w="9525" cap="flat" cmpd="sng">
            <a:solidFill>
              <a:schemeClr val="dk2"/>
            </a:solidFill>
            <a:prstDash val="solid"/>
            <a:round/>
            <a:headEnd type="none" w="med" len="med"/>
            <a:tailEnd type="none" w="med" len="med"/>
          </a:ln>
        </p:spPr>
      </p:cxnSp>
      <p:sp>
        <p:nvSpPr>
          <p:cNvPr id="341" name="Google Shape;341;p23"/>
          <p:cNvSpPr txBox="1"/>
          <p:nvPr/>
        </p:nvSpPr>
        <p:spPr>
          <a:xfrm flipH="1">
            <a:off x="6806175" y="2667375"/>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P</a:t>
            </a:r>
            <a:endParaRPr sz="1000">
              <a:latin typeface="Calibri"/>
              <a:ea typeface="Calibri"/>
              <a:cs typeface="Calibri"/>
              <a:sym typeface="Calibri"/>
            </a:endParaRPr>
          </a:p>
        </p:txBody>
      </p:sp>
      <p:cxnSp>
        <p:nvCxnSpPr>
          <p:cNvPr id="342" name="Google Shape;342;p23"/>
          <p:cNvCxnSpPr/>
          <p:nvPr/>
        </p:nvCxnSpPr>
        <p:spPr>
          <a:xfrm>
            <a:off x="6730975" y="2999650"/>
            <a:ext cx="385500" cy="0"/>
          </a:xfrm>
          <a:prstGeom prst="straightConnector1">
            <a:avLst/>
          </a:prstGeom>
          <a:noFill/>
          <a:ln w="9525" cap="flat" cmpd="sng">
            <a:solidFill>
              <a:schemeClr val="dk2"/>
            </a:solidFill>
            <a:prstDash val="solid"/>
            <a:round/>
            <a:headEnd type="none" w="med" len="med"/>
            <a:tailEnd type="triangle" w="med" len="med"/>
          </a:ln>
        </p:spPr>
      </p:cxnSp>
      <p:cxnSp>
        <p:nvCxnSpPr>
          <p:cNvPr id="343" name="Google Shape;343;p23"/>
          <p:cNvCxnSpPr/>
          <p:nvPr/>
        </p:nvCxnSpPr>
        <p:spPr>
          <a:xfrm>
            <a:off x="6347500" y="3646450"/>
            <a:ext cx="406200" cy="0"/>
          </a:xfrm>
          <a:prstGeom prst="straightConnector1">
            <a:avLst/>
          </a:prstGeom>
          <a:noFill/>
          <a:ln w="19050" cap="flat" cmpd="sng">
            <a:solidFill>
              <a:schemeClr val="dk2"/>
            </a:solidFill>
            <a:prstDash val="solid"/>
            <a:round/>
            <a:headEnd type="none" w="med" len="med"/>
            <a:tailEnd type="triangle" w="med" len="med"/>
          </a:ln>
        </p:spPr>
      </p:cxnSp>
      <p:cxnSp>
        <p:nvCxnSpPr>
          <p:cNvPr id="344" name="Google Shape;344;p23"/>
          <p:cNvCxnSpPr/>
          <p:nvPr/>
        </p:nvCxnSpPr>
        <p:spPr>
          <a:xfrm rot="10800000">
            <a:off x="7825175" y="3648825"/>
            <a:ext cx="258300" cy="0"/>
          </a:xfrm>
          <a:prstGeom prst="straightConnector1">
            <a:avLst/>
          </a:prstGeom>
          <a:noFill/>
          <a:ln w="19050" cap="flat" cmpd="sng">
            <a:solidFill>
              <a:schemeClr val="dk2"/>
            </a:solidFill>
            <a:prstDash val="solid"/>
            <a:round/>
            <a:headEnd type="none" w="med" len="med"/>
            <a:tailEnd type="triangle" w="med" len="med"/>
          </a:ln>
        </p:spPr>
      </p:cxnSp>
      <p:sp>
        <p:nvSpPr>
          <p:cNvPr id="345" name="Google Shape;345;p23"/>
          <p:cNvSpPr txBox="1"/>
          <p:nvPr/>
        </p:nvSpPr>
        <p:spPr>
          <a:xfrm flipH="1">
            <a:off x="7697975" y="3343625"/>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2</a:t>
            </a:r>
            <a:endParaRPr sz="1000">
              <a:latin typeface="Calibri"/>
              <a:ea typeface="Calibri"/>
              <a:cs typeface="Calibri"/>
              <a:sym typeface="Calibri"/>
            </a:endParaRPr>
          </a:p>
        </p:txBody>
      </p:sp>
      <p:sp>
        <p:nvSpPr>
          <p:cNvPr id="346" name="Google Shape;346;p23"/>
          <p:cNvSpPr txBox="1"/>
          <p:nvPr/>
        </p:nvSpPr>
        <p:spPr>
          <a:xfrm flipH="1">
            <a:off x="6387925" y="3343625"/>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1</a:t>
            </a:r>
            <a:endParaRPr sz="1000">
              <a:latin typeface="Calibri"/>
              <a:ea typeface="Calibri"/>
              <a:cs typeface="Calibri"/>
              <a:sym typeface="Calibri"/>
            </a:endParaRPr>
          </a:p>
        </p:txBody>
      </p:sp>
      <p:sp>
        <p:nvSpPr>
          <p:cNvPr id="347" name="Google Shape;347;p23"/>
          <p:cNvSpPr txBox="1"/>
          <p:nvPr/>
        </p:nvSpPr>
        <p:spPr>
          <a:xfrm flipH="1">
            <a:off x="7291600" y="2681325"/>
            <a:ext cx="2619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a</a:t>
            </a:r>
            <a:endParaRPr>
              <a:latin typeface="Calibri"/>
              <a:ea typeface="Calibri"/>
              <a:cs typeface="Calibri"/>
              <a:sym typeface="Calibri"/>
            </a:endParaRPr>
          </a:p>
        </p:txBody>
      </p:sp>
      <p:cxnSp>
        <p:nvCxnSpPr>
          <p:cNvPr id="348" name="Google Shape;348;p23"/>
          <p:cNvCxnSpPr/>
          <p:nvPr/>
        </p:nvCxnSpPr>
        <p:spPr>
          <a:xfrm>
            <a:off x="7253713" y="2992450"/>
            <a:ext cx="385500" cy="0"/>
          </a:xfrm>
          <a:prstGeom prst="straightConnector1">
            <a:avLst/>
          </a:prstGeom>
          <a:noFill/>
          <a:ln w="9525" cap="flat" cmpd="sng">
            <a:solidFill>
              <a:schemeClr val="dk2"/>
            </a:solidFill>
            <a:prstDash val="solid"/>
            <a:round/>
            <a:headEnd type="none" w="med" len="med"/>
            <a:tailEnd type="triangle" w="med" len="med"/>
          </a:ln>
        </p:spPr>
      </p:cxnSp>
      <p:sp>
        <p:nvSpPr>
          <p:cNvPr id="349" name="Google Shape;349;p23"/>
          <p:cNvSpPr txBox="1"/>
          <p:nvPr/>
        </p:nvSpPr>
        <p:spPr>
          <a:xfrm>
            <a:off x="6221050" y="3765350"/>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1</a:t>
            </a:r>
            <a:endParaRPr>
              <a:latin typeface="Calibri"/>
              <a:ea typeface="Calibri"/>
              <a:cs typeface="Calibri"/>
              <a:sym typeface="Calibri"/>
            </a:endParaRPr>
          </a:p>
        </p:txBody>
      </p:sp>
      <p:sp>
        <p:nvSpPr>
          <p:cNvPr id="350" name="Google Shape;350;p23"/>
          <p:cNvSpPr txBox="1"/>
          <p:nvPr/>
        </p:nvSpPr>
        <p:spPr>
          <a:xfrm>
            <a:off x="7968000" y="3765350"/>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2</a:t>
            </a:r>
            <a:endParaRPr>
              <a:latin typeface="Calibri"/>
              <a:ea typeface="Calibri"/>
              <a:cs typeface="Calibri"/>
              <a:sym typeface="Calibri"/>
            </a:endParaRPr>
          </a:p>
        </p:txBody>
      </p:sp>
      <p:sp>
        <p:nvSpPr>
          <p:cNvPr id="351" name="Google Shape;351;p23"/>
          <p:cNvSpPr txBox="1">
            <a:spLocks noGrp="1"/>
          </p:cNvSpPr>
          <p:nvPr>
            <p:ph type="body" idx="1"/>
          </p:nvPr>
        </p:nvSpPr>
        <p:spPr>
          <a:xfrm>
            <a:off x="819150" y="1113675"/>
            <a:ext cx="7505700" cy="35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rgbClr val="000000"/>
                </a:solidFill>
              </a:rPr>
              <a:t>Object between equilibrium and left max. displacement, moving right. At this stage the object is gaining momentum. The net force is pointing right, because object still has more weight on the 1st cylinder, than on the 2nd.</a:t>
            </a:r>
            <a:endParaRPr b="1">
              <a:solidFill>
                <a:srgbClr val="000000"/>
              </a:solidFill>
            </a:endParaRPr>
          </a:p>
          <a:p>
            <a:pPr marL="0" lvl="0" indent="0" algn="l" rtl="0">
              <a:spcBef>
                <a:spcPts val="1600"/>
              </a:spcBef>
              <a:spcAft>
                <a:spcPts val="0"/>
              </a:spcAft>
              <a:buNone/>
            </a:pPr>
            <a:r>
              <a:rPr lang="ru">
                <a:solidFill>
                  <a:srgbClr val="000000"/>
                </a:solidFill>
              </a:rPr>
              <a:t>Quantitative:</a:t>
            </a:r>
            <a:endParaRPr>
              <a:solidFill>
                <a:srgbClr val="000000"/>
              </a:solidFill>
            </a:endParaRPr>
          </a:p>
          <a:p>
            <a:pPr marL="0" lvl="0" indent="0" algn="l" rtl="0">
              <a:lnSpc>
                <a:spcPct val="100000"/>
              </a:lnSpc>
              <a:spcBef>
                <a:spcPts val="0"/>
              </a:spcBef>
              <a:spcAft>
                <a:spcPts val="0"/>
              </a:spcAft>
              <a:buNone/>
            </a:pPr>
            <a:r>
              <a:rPr lang="ru">
                <a:solidFill>
                  <a:srgbClr val="000000"/>
                </a:solidFill>
              </a:rPr>
              <a:t>s &lt;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v &gt;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W₁ &gt; W₂ </a:t>
            </a:r>
            <a:endParaRPr>
              <a:solidFill>
                <a:srgbClr val="000000"/>
              </a:solidFill>
            </a:endParaRPr>
          </a:p>
          <a:p>
            <a:pPr marL="0" lvl="0" indent="0" algn="l" rtl="0">
              <a:lnSpc>
                <a:spcPct val="100000"/>
              </a:lnSpc>
              <a:spcBef>
                <a:spcPts val="0"/>
              </a:spcBef>
              <a:spcAft>
                <a:spcPts val="0"/>
              </a:spcAft>
              <a:buNone/>
            </a:pPr>
            <a:r>
              <a:rPr lang="ru">
                <a:solidFill>
                  <a:srgbClr val="000000"/>
                </a:solidFill>
              </a:rPr>
              <a:t>N₁ &gt; N₂</a:t>
            </a:r>
            <a:endParaRPr>
              <a:solidFill>
                <a:srgbClr val="000000"/>
              </a:solidFill>
            </a:endParaRPr>
          </a:p>
          <a:p>
            <a:pPr marL="0" lvl="0" indent="0" algn="l" rtl="0">
              <a:spcBef>
                <a:spcPts val="0"/>
              </a:spcBef>
              <a:spcAft>
                <a:spcPts val="0"/>
              </a:spcAft>
              <a:buNone/>
            </a:pPr>
            <a:r>
              <a:rPr lang="ru">
                <a:solidFill>
                  <a:srgbClr val="000000"/>
                </a:solidFill>
              </a:rPr>
              <a:t>F₁ = μF₁</a:t>
            </a:r>
            <a:endParaRPr>
              <a:solidFill>
                <a:srgbClr val="000000"/>
              </a:solidFill>
            </a:endParaRPr>
          </a:p>
          <a:p>
            <a:pPr marL="0" lvl="0" indent="0" algn="l" rtl="0">
              <a:spcBef>
                <a:spcPts val="0"/>
              </a:spcBef>
              <a:spcAft>
                <a:spcPts val="0"/>
              </a:spcAft>
              <a:buNone/>
            </a:pPr>
            <a:r>
              <a:rPr lang="ru">
                <a:solidFill>
                  <a:srgbClr val="000000"/>
                </a:solidFill>
              </a:rPr>
              <a:t>F₂ = μN₂ &lt; -F₁</a:t>
            </a:r>
            <a:endParaRPr>
              <a:solidFill>
                <a:srgbClr val="000000"/>
              </a:solidFill>
            </a:endParaRPr>
          </a:p>
          <a:p>
            <a:pPr marL="0" lvl="0" indent="0" algn="l" rtl="0">
              <a:spcBef>
                <a:spcPts val="0"/>
              </a:spcBef>
              <a:spcAft>
                <a:spcPts val="0"/>
              </a:spcAft>
              <a:buNone/>
            </a:pPr>
            <a:r>
              <a:rPr lang="ru">
                <a:solidFill>
                  <a:srgbClr val="000000"/>
                </a:solidFill>
              </a:rPr>
              <a:t>Fₜ = F₁ + F₂ &gt; 0 so a &gt; 0 and v increases</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txBox="1">
            <a:spLocks noGrp="1"/>
          </p:cNvSpPr>
          <p:nvPr>
            <p:ph type="title"/>
          </p:nvPr>
        </p:nvSpPr>
        <p:spPr>
          <a:xfrm>
            <a:off x="787300" y="4554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2400"/>
              <a:t>Factors affecting object’s behaviour</a:t>
            </a:r>
            <a:endParaRPr sz="2400"/>
          </a:p>
        </p:txBody>
      </p:sp>
      <p:sp>
        <p:nvSpPr>
          <p:cNvPr id="357" name="Google Shape;357;p24"/>
          <p:cNvSpPr txBox="1">
            <a:spLocks noGrp="1"/>
          </p:cNvSpPr>
          <p:nvPr>
            <p:ph type="body" idx="1"/>
          </p:nvPr>
        </p:nvSpPr>
        <p:spPr>
          <a:xfrm>
            <a:off x="236700" y="1034375"/>
            <a:ext cx="3083400" cy="2638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AutoNum type="arabicPeriod"/>
            </a:pPr>
            <a:r>
              <a:rPr lang="ru">
                <a:solidFill>
                  <a:srgbClr val="000000"/>
                </a:solidFill>
              </a:rPr>
              <a:t>Coefficient of friction between the object and the cylinder (different materials)</a:t>
            </a:r>
            <a:endParaRPr>
              <a:solidFill>
                <a:srgbClr val="000000"/>
              </a:solidFill>
            </a:endParaRPr>
          </a:p>
          <a:p>
            <a:pPr marL="457200" lvl="0" indent="-311150" algn="l" rtl="0">
              <a:spcBef>
                <a:spcPts val="0"/>
              </a:spcBef>
              <a:spcAft>
                <a:spcPts val="0"/>
              </a:spcAft>
              <a:buClr>
                <a:srgbClr val="000000"/>
              </a:buClr>
              <a:buSzPts val="1300"/>
              <a:buAutoNum type="arabicPeriod"/>
            </a:pPr>
            <a:r>
              <a:rPr lang="ru">
                <a:solidFill>
                  <a:srgbClr val="000000"/>
                </a:solidFill>
              </a:rPr>
              <a:t>Shape of the object and the cylinders</a:t>
            </a:r>
            <a:endParaRPr>
              <a:solidFill>
                <a:srgbClr val="000000"/>
              </a:solidFill>
            </a:endParaRPr>
          </a:p>
          <a:p>
            <a:pPr marL="457200" lvl="0" indent="-311150" algn="l" rtl="0">
              <a:spcBef>
                <a:spcPts val="0"/>
              </a:spcBef>
              <a:spcAft>
                <a:spcPts val="0"/>
              </a:spcAft>
              <a:buClr>
                <a:srgbClr val="000000"/>
              </a:buClr>
              <a:buSzPts val="1300"/>
              <a:buAutoNum type="arabicPeriod"/>
            </a:pPr>
            <a:r>
              <a:rPr lang="ru">
                <a:solidFill>
                  <a:srgbClr val="000000"/>
                </a:solidFill>
              </a:rPr>
              <a:t>Mass of object </a:t>
            </a:r>
            <a:endParaRPr>
              <a:solidFill>
                <a:srgbClr val="000000"/>
              </a:solidFill>
            </a:endParaRPr>
          </a:p>
          <a:p>
            <a:pPr marL="457200" lvl="0" indent="-311150" algn="l" rtl="0">
              <a:spcBef>
                <a:spcPts val="0"/>
              </a:spcBef>
              <a:spcAft>
                <a:spcPts val="0"/>
              </a:spcAft>
              <a:buClr>
                <a:srgbClr val="000000"/>
              </a:buClr>
              <a:buSzPts val="1300"/>
              <a:buAutoNum type="arabicPeriod"/>
            </a:pPr>
            <a:r>
              <a:rPr lang="ru">
                <a:solidFill>
                  <a:srgbClr val="000000"/>
                </a:solidFill>
              </a:rPr>
              <a:t>Distance between cylinders</a:t>
            </a:r>
            <a:endParaRPr>
              <a:solidFill>
                <a:srgbClr val="000000"/>
              </a:solidFill>
            </a:endParaRPr>
          </a:p>
          <a:p>
            <a:pPr marL="457200" lvl="0" indent="-311150" algn="l" rtl="0">
              <a:spcBef>
                <a:spcPts val="0"/>
              </a:spcBef>
              <a:spcAft>
                <a:spcPts val="0"/>
              </a:spcAft>
              <a:buClr>
                <a:srgbClr val="000000"/>
              </a:buClr>
              <a:buSzPts val="1300"/>
              <a:buAutoNum type="arabicPeriod"/>
            </a:pPr>
            <a:r>
              <a:rPr lang="ru">
                <a:solidFill>
                  <a:srgbClr val="000000"/>
                </a:solidFill>
              </a:rPr>
              <a:t>Speed of rotation of cylinders</a:t>
            </a:r>
            <a:endParaRPr>
              <a:solidFill>
                <a:srgbClr val="000000"/>
              </a:solidFill>
            </a:endParaRPr>
          </a:p>
          <a:p>
            <a:pPr marL="457200" lvl="0" indent="-311150" algn="l" rtl="0">
              <a:spcBef>
                <a:spcPts val="0"/>
              </a:spcBef>
              <a:spcAft>
                <a:spcPts val="0"/>
              </a:spcAft>
              <a:buClr>
                <a:srgbClr val="000000"/>
              </a:buClr>
              <a:buSzPts val="1300"/>
              <a:buAutoNum type="arabicPeriod"/>
            </a:pPr>
            <a:r>
              <a:rPr lang="ru">
                <a:solidFill>
                  <a:srgbClr val="000000"/>
                </a:solidFill>
              </a:rPr>
              <a:t>Position of cylinders of surface</a:t>
            </a:r>
            <a:endParaRPr>
              <a:solidFill>
                <a:srgbClr val="000000"/>
              </a:solidFill>
            </a:endParaRPr>
          </a:p>
          <a:p>
            <a:pPr marL="457200" lvl="0" indent="-311150" algn="l" rtl="0">
              <a:spcBef>
                <a:spcPts val="0"/>
              </a:spcBef>
              <a:spcAft>
                <a:spcPts val="0"/>
              </a:spcAft>
              <a:buClr>
                <a:srgbClr val="000000"/>
              </a:buClr>
              <a:buSzPts val="1300"/>
              <a:buAutoNum type="arabicPeriod"/>
            </a:pPr>
            <a:r>
              <a:rPr lang="ru">
                <a:solidFill>
                  <a:srgbClr val="000000"/>
                </a:solidFill>
              </a:rPr>
              <a:t>Contact area (depends on shape)</a:t>
            </a:r>
            <a:endParaRPr>
              <a:solidFill>
                <a:srgbClr val="000000"/>
              </a:solidFill>
            </a:endParaRPr>
          </a:p>
          <a:p>
            <a:pPr marL="0" lvl="0" indent="0" algn="l" rtl="0">
              <a:spcBef>
                <a:spcPts val="1600"/>
              </a:spcBef>
              <a:spcAft>
                <a:spcPts val="0"/>
              </a:spcAft>
              <a:buNone/>
            </a:pPr>
            <a:endParaRPr>
              <a:solidFill>
                <a:srgbClr val="FF0000"/>
              </a:solidFill>
            </a:endParaRPr>
          </a:p>
          <a:p>
            <a:pPr marL="0" lvl="0" indent="0" algn="l" rtl="0">
              <a:spcBef>
                <a:spcPts val="1600"/>
              </a:spcBef>
              <a:spcAft>
                <a:spcPts val="0"/>
              </a:spcAft>
              <a:buNone/>
            </a:pPr>
            <a:endParaRPr/>
          </a:p>
          <a:p>
            <a:pPr marL="457200" lvl="0" indent="0" algn="l" rtl="0">
              <a:spcBef>
                <a:spcPts val="1600"/>
              </a:spcBef>
              <a:spcAft>
                <a:spcPts val="1600"/>
              </a:spcAft>
              <a:buNone/>
            </a:pPr>
            <a:endParaRPr/>
          </a:p>
        </p:txBody>
      </p:sp>
      <p:sp>
        <p:nvSpPr>
          <p:cNvPr id="358" name="Google Shape;358;p24"/>
          <p:cNvSpPr txBox="1"/>
          <p:nvPr/>
        </p:nvSpPr>
        <p:spPr>
          <a:xfrm>
            <a:off x="6362800" y="929525"/>
            <a:ext cx="2618400" cy="284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 sz="1300" b="1">
                <a:latin typeface="Calibri"/>
                <a:ea typeface="Calibri"/>
                <a:cs typeface="Calibri"/>
                <a:sym typeface="Calibri"/>
              </a:rPr>
              <a:t>These sub-factors can be simplified into Main independent variables:</a:t>
            </a:r>
            <a:endParaRPr sz="1300" b="1">
              <a:latin typeface="Calibri"/>
              <a:ea typeface="Calibri"/>
              <a:cs typeface="Calibri"/>
              <a:sym typeface="Calibri"/>
            </a:endParaRPr>
          </a:p>
          <a:p>
            <a:pPr marL="457200" lvl="0" indent="-311150" algn="l" rtl="0">
              <a:lnSpc>
                <a:spcPct val="115000"/>
              </a:lnSpc>
              <a:spcBef>
                <a:spcPts val="1600"/>
              </a:spcBef>
              <a:spcAft>
                <a:spcPts val="0"/>
              </a:spcAft>
              <a:buClr>
                <a:srgbClr val="000000"/>
              </a:buClr>
              <a:buSzPts val="1300"/>
              <a:buFont typeface="Calibri"/>
              <a:buChar char="-"/>
            </a:pPr>
            <a:r>
              <a:rPr lang="ru" sz="1300" b="1">
                <a:latin typeface="Calibri"/>
                <a:ea typeface="Calibri"/>
                <a:cs typeface="Calibri"/>
                <a:sym typeface="Calibri"/>
              </a:rPr>
              <a:t>Mass distribution of  object</a:t>
            </a:r>
            <a:endParaRPr sz="1300" b="1">
              <a:latin typeface="Calibri"/>
              <a:ea typeface="Calibri"/>
              <a:cs typeface="Calibri"/>
              <a:sym typeface="Calibri"/>
            </a:endParaRPr>
          </a:p>
          <a:p>
            <a:pPr marL="457200" lvl="0" indent="0" algn="l" rtl="0">
              <a:lnSpc>
                <a:spcPct val="115000"/>
              </a:lnSpc>
              <a:spcBef>
                <a:spcPts val="1600"/>
              </a:spcBef>
              <a:spcAft>
                <a:spcPts val="0"/>
              </a:spcAft>
              <a:buNone/>
            </a:pPr>
            <a:r>
              <a:rPr lang="ru" sz="1300" b="1">
                <a:latin typeface="Calibri"/>
                <a:ea typeface="Calibri"/>
                <a:cs typeface="Calibri"/>
                <a:sym typeface="Calibri"/>
              </a:rPr>
              <a:t> </a:t>
            </a:r>
            <a:endParaRPr sz="1300" b="1">
              <a:latin typeface="Calibri"/>
              <a:ea typeface="Calibri"/>
              <a:cs typeface="Calibri"/>
              <a:sym typeface="Calibri"/>
            </a:endParaRPr>
          </a:p>
          <a:p>
            <a:pPr marL="457200" lvl="0" indent="-311150" algn="l" rtl="0">
              <a:lnSpc>
                <a:spcPct val="115000"/>
              </a:lnSpc>
              <a:spcBef>
                <a:spcPts val="1600"/>
              </a:spcBef>
              <a:spcAft>
                <a:spcPts val="0"/>
              </a:spcAft>
              <a:buClr>
                <a:srgbClr val="000000"/>
              </a:buClr>
              <a:buSzPts val="1300"/>
              <a:buFont typeface="Calibri"/>
              <a:buChar char="-"/>
            </a:pPr>
            <a:r>
              <a:rPr lang="ru" sz="1300" b="1">
                <a:latin typeface="Calibri"/>
                <a:ea typeface="Calibri"/>
                <a:cs typeface="Calibri"/>
                <a:sym typeface="Calibri"/>
              </a:rPr>
              <a:t>Kinetic friction acting between surfaces </a:t>
            </a:r>
            <a:endParaRPr sz="1300" b="1">
              <a:latin typeface="Calibri"/>
              <a:ea typeface="Calibri"/>
              <a:cs typeface="Calibri"/>
              <a:sym typeface="Calibri"/>
            </a:endParaRPr>
          </a:p>
          <a:p>
            <a:pPr marL="0" lvl="0" indent="0" algn="l" rtl="0">
              <a:lnSpc>
                <a:spcPct val="115000"/>
              </a:lnSpc>
              <a:spcBef>
                <a:spcPts val="1600"/>
              </a:spcBef>
              <a:spcAft>
                <a:spcPts val="0"/>
              </a:spcAft>
              <a:buNone/>
            </a:pPr>
            <a:endParaRPr sz="1300" b="1">
              <a:latin typeface="Calibri"/>
              <a:ea typeface="Calibri"/>
              <a:cs typeface="Calibri"/>
              <a:sym typeface="Calibri"/>
            </a:endParaRPr>
          </a:p>
          <a:p>
            <a:pPr marL="0" lvl="0" indent="0" algn="l" rtl="0">
              <a:lnSpc>
                <a:spcPct val="115000"/>
              </a:lnSpc>
              <a:spcBef>
                <a:spcPts val="1600"/>
              </a:spcBef>
              <a:spcAft>
                <a:spcPts val="0"/>
              </a:spcAft>
              <a:buNone/>
            </a:pPr>
            <a:endParaRPr sz="1300" b="1">
              <a:latin typeface="Calibri"/>
              <a:ea typeface="Calibri"/>
              <a:cs typeface="Calibri"/>
              <a:sym typeface="Calibri"/>
            </a:endParaRPr>
          </a:p>
          <a:p>
            <a:pPr marL="457200" lvl="0" indent="-311150" algn="l" rtl="0">
              <a:lnSpc>
                <a:spcPct val="115000"/>
              </a:lnSpc>
              <a:spcBef>
                <a:spcPts val="1600"/>
              </a:spcBef>
              <a:spcAft>
                <a:spcPts val="0"/>
              </a:spcAft>
              <a:buClr>
                <a:srgbClr val="000000"/>
              </a:buClr>
              <a:buSzPts val="1300"/>
              <a:buFont typeface="Calibri"/>
              <a:buChar char="-"/>
            </a:pPr>
            <a:r>
              <a:rPr lang="ru" sz="1300" b="1">
                <a:latin typeface="Calibri"/>
                <a:ea typeface="Calibri"/>
                <a:cs typeface="Calibri"/>
                <a:sym typeface="Calibri"/>
              </a:rPr>
              <a:t>Displacement/ position of object from Equilibrium</a:t>
            </a:r>
            <a:endParaRPr sz="1300" b="1">
              <a:latin typeface="Calibri"/>
              <a:ea typeface="Calibri"/>
              <a:cs typeface="Calibri"/>
              <a:sym typeface="Calibri"/>
            </a:endParaRPr>
          </a:p>
        </p:txBody>
      </p:sp>
      <p:pic>
        <p:nvPicPr>
          <p:cNvPr id="359" name="Google Shape;359;p24"/>
          <p:cNvPicPr preferRelativeResize="0"/>
          <p:nvPr/>
        </p:nvPicPr>
        <p:blipFill>
          <a:blip r:embed="rId3">
            <a:alphaModFix/>
          </a:blip>
          <a:stretch>
            <a:fillRect/>
          </a:stretch>
        </p:blipFill>
        <p:spPr>
          <a:xfrm>
            <a:off x="3495275" y="3297174"/>
            <a:ext cx="2986975" cy="1549076"/>
          </a:xfrm>
          <a:prstGeom prst="rect">
            <a:avLst/>
          </a:prstGeom>
          <a:noFill/>
          <a:ln>
            <a:noFill/>
          </a:ln>
        </p:spPr>
      </p:pic>
      <p:pic>
        <p:nvPicPr>
          <p:cNvPr id="360" name="Google Shape;360;p24"/>
          <p:cNvPicPr preferRelativeResize="0"/>
          <p:nvPr/>
        </p:nvPicPr>
        <p:blipFill>
          <a:blip r:embed="rId4">
            <a:alphaModFix/>
          </a:blip>
          <a:stretch>
            <a:fillRect/>
          </a:stretch>
        </p:blipFill>
        <p:spPr>
          <a:xfrm>
            <a:off x="2996549" y="1553088"/>
            <a:ext cx="3629975" cy="160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5"/>
          <p:cNvSpPr txBox="1">
            <a:spLocks noGrp="1"/>
          </p:cNvSpPr>
          <p:nvPr>
            <p:ph type="title"/>
          </p:nvPr>
        </p:nvSpPr>
        <p:spPr>
          <a:xfrm>
            <a:off x="259800" y="2482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Derivation of acceleration of the Body</a:t>
            </a:r>
            <a:endParaRPr/>
          </a:p>
        </p:txBody>
      </p:sp>
      <p:sp>
        <p:nvSpPr>
          <p:cNvPr id="366" name="Google Shape;366;p25"/>
          <p:cNvSpPr txBox="1">
            <a:spLocks noGrp="1"/>
          </p:cNvSpPr>
          <p:nvPr>
            <p:ph type="body" idx="1"/>
          </p:nvPr>
        </p:nvSpPr>
        <p:spPr>
          <a:xfrm>
            <a:off x="301625" y="1135100"/>
            <a:ext cx="4212900" cy="28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434343"/>
                </a:solidFill>
              </a:rPr>
              <a:t>1. Using moments we derived the formula </a:t>
            </a:r>
            <a:r>
              <a:rPr lang="ru" b="1">
                <a:solidFill>
                  <a:srgbClr val="000000"/>
                </a:solidFill>
              </a:rPr>
              <a:t>N = W*(x+-d)/2x</a:t>
            </a:r>
            <a:r>
              <a:rPr lang="ru">
                <a:solidFill>
                  <a:srgbClr val="434343"/>
                </a:solidFill>
              </a:rPr>
              <a:t>, where x is half the distance between the points of interaction, d is displacement, W is the weight of the object, +- depends on the cylinder.</a:t>
            </a:r>
            <a:endParaRPr>
              <a:solidFill>
                <a:srgbClr val="434343"/>
              </a:solidFill>
            </a:endParaRPr>
          </a:p>
          <a:p>
            <a:pPr marL="0" lvl="0" indent="0" algn="l" rtl="0">
              <a:spcBef>
                <a:spcPts val="1600"/>
              </a:spcBef>
              <a:spcAft>
                <a:spcPts val="0"/>
              </a:spcAft>
              <a:buNone/>
            </a:pPr>
            <a:r>
              <a:rPr lang="ru">
                <a:solidFill>
                  <a:srgbClr val="434343"/>
                </a:solidFill>
              </a:rPr>
              <a:t>2. Therefore, friction forces would be </a:t>
            </a:r>
            <a:r>
              <a:rPr lang="ru" b="1">
                <a:solidFill>
                  <a:srgbClr val="000000"/>
                </a:solidFill>
              </a:rPr>
              <a:t>F</a:t>
            </a:r>
            <a:r>
              <a:rPr lang="ru" sz="900" b="1">
                <a:solidFill>
                  <a:srgbClr val="000000"/>
                </a:solidFill>
              </a:rPr>
              <a:t>f</a:t>
            </a:r>
            <a:r>
              <a:rPr lang="ru" b="1">
                <a:solidFill>
                  <a:srgbClr val="000000"/>
                </a:solidFill>
              </a:rPr>
              <a:t> = W*μ</a:t>
            </a:r>
            <a:r>
              <a:rPr lang="ru" sz="900" b="1">
                <a:solidFill>
                  <a:srgbClr val="000000"/>
                </a:solidFill>
              </a:rPr>
              <a:t>k</a:t>
            </a:r>
            <a:r>
              <a:rPr lang="ru" b="1">
                <a:solidFill>
                  <a:srgbClr val="000000"/>
                </a:solidFill>
              </a:rPr>
              <a:t>*(x+-d)/2x</a:t>
            </a:r>
            <a:r>
              <a:rPr lang="ru">
                <a:solidFill>
                  <a:srgbClr val="434343"/>
                </a:solidFill>
              </a:rPr>
              <a:t>, where μ</a:t>
            </a:r>
            <a:r>
              <a:rPr lang="ru" sz="900">
                <a:solidFill>
                  <a:srgbClr val="434343"/>
                </a:solidFill>
              </a:rPr>
              <a:t>k </a:t>
            </a:r>
            <a:r>
              <a:rPr lang="ru">
                <a:solidFill>
                  <a:srgbClr val="434343"/>
                </a:solidFill>
              </a:rPr>
              <a:t>is the coefficient of kinetic friction.</a:t>
            </a:r>
            <a:endParaRPr>
              <a:solidFill>
                <a:srgbClr val="434343"/>
              </a:solidFill>
            </a:endParaRPr>
          </a:p>
          <a:p>
            <a:pPr marL="0" lvl="0" indent="0" algn="l" rtl="0">
              <a:spcBef>
                <a:spcPts val="1600"/>
              </a:spcBef>
              <a:spcAft>
                <a:spcPts val="0"/>
              </a:spcAft>
              <a:buNone/>
            </a:pPr>
            <a:r>
              <a:rPr lang="ru">
                <a:solidFill>
                  <a:srgbClr val="434343"/>
                </a:solidFill>
              </a:rPr>
              <a:t>3. The net force would be </a:t>
            </a:r>
            <a:r>
              <a:rPr lang="ru" b="1">
                <a:solidFill>
                  <a:srgbClr val="434343"/>
                </a:solidFill>
              </a:rPr>
              <a:t>F</a:t>
            </a:r>
            <a:r>
              <a:rPr lang="ru" sz="900" b="1">
                <a:solidFill>
                  <a:srgbClr val="434343"/>
                </a:solidFill>
              </a:rPr>
              <a:t>f1 </a:t>
            </a:r>
            <a:r>
              <a:rPr lang="ru" b="1">
                <a:solidFill>
                  <a:srgbClr val="434343"/>
                </a:solidFill>
              </a:rPr>
              <a:t>- F</a:t>
            </a:r>
            <a:r>
              <a:rPr lang="ru" sz="900" b="1">
                <a:solidFill>
                  <a:srgbClr val="434343"/>
                </a:solidFill>
              </a:rPr>
              <a:t>f2 </a:t>
            </a:r>
            <a:r>
              <a:rPr lang="ru" b="1">
                <a:solidFill>
                  <a:srgbClr val="434343"/>
                </a:solidFill>
              </a:rPr>
              <a:t>= d*W*μ</a:t>
            </a:r>
            <a:r>
              <a:rPr lang="ru" sz="900" b="1">
                <a:solidFill>
                  <a:srgbClr val="434343"/>
                </a:solidFill>
              </a:rPr>
              <a:t>k</a:t>
            </a:r>
            <a:r>
              <a:rPr lang="ru" b="1">
                <a:solidFill>
                  <a:srgbClr val="434343"/>
                </a:solidFill>
              </a:rPr>
              <a:t>/x</a:t>
            </a:r>
            <a:r>
              <a:rPr lang="ru">
                <a:solidFill>
                  <a:srgbClr val="434343"/>
                </a:solidFill>
              </a:rPr>
              <a:t>, and it would be equal to F</a:t>
            </a:r>
            <a:r>
              <a:rPr lang="ru" sz="900">
                <a:solidFill>
                  <a:srgbClr val="434343"/>
                </a:solidFill>
              </a:rPr>
              <a:t>net</a:t>
            </a:r>
            <a:r>
              <a:rPr lang="ru">
                <a:solidFill>
                  <a:srgbClr val="434343"/>
                </a:solidFill>
              </a:rPr>
              <a:t> = ma, where a is the acceleration of the object, m is object’s mass.</a:t>
            </a:r>
            <a:endParaRPr>
              <a:solidFill>
                <a:srgbClr val="434343"/>
              </a:solidFill>
            </a:endParaRPr>
          </a:p>
          <a:p>
            <a:pPr marL="0" lvl="0" indent="0" algn="l" rtl="0">
              <a:spcBef>
                <a:spcPts val="1600"/>
              </a:spcBef>
              <a:spcAft>
                <a:spcPts val="0"/>
              </a:spcAft>
              <a:buNone/>
            </a:pPr>
            <a:r>
              <a:rPr lang="ru">
                <a:solidFill>
                  <a:srgbClr val="434343"/>
                </a:solidFill>
              </a:rPr>
              <a:t>4. Hence we find that </a:t>
            </a:r>
            <a:r>
              <a:rPr lang="ru" b="1">
                <a:solidFill>
                  <a:srgbClr val="434343"/>
                </a:solidFill>
              </a:rPr>
              <a:t>a = d*g*μ</a:t>
            </a:r>
            <a:r>
              <a:rPr lang="ru" sz="900" b="1">
                <a:solidFill>
                  <a:srgbClr val="434343"/>
                </a:solidFill>
              </a:rPr>
              <a:t>k</a:t>
            </a:r>
            <a:r>
              <a:rPr lang="ru" b="1">
                <a:solidFill>
                  <a:srgbClr val="434343"/>
                </a:solidFill>
              </a:rPr>
              <a:t>/x</a:t>
            </a:r>
            <a:r>
              <a:rPr lang="ru">
                <a:solidFill>
                  <a:srgbClr val="434343"/>
                </a:solidFill>
              </a:rPr>
              <a:t>, where g is the gravitational constant.</a:t>
            </a:r>
            <a:endParaRPr>
              <a:solidFill>
                <a:srgbClr val="434343"/>
              </a:solidFill>
            </a:endParaRPr>
          </a:p>
          <a:p>
            <a:pPr marL="0" lvl="0" indent="0" algn="l" rtl="0">
              <a:spcBef>
                <a:spcPts val="1600"/>
              </a:spcBef>
              <a:spcAft>
                <a:spcPts val="0"/>
              </a:spcAft>
              <a:buNone/>
            </a:pPr>
            <a:r>
              <a:rPr lang="ru" sz="1200">
                <a:solidFill>
                  <a:srgbClr val="434343"/>
                </a:solidFill>
              </a:rPr>
              <a:t>Note: for the formula to work, while displacement tends to be a Vector - we only apply its magnitude, so is treated as a scalar</a:t>
            </a:r>
            <a:endParaRPr sz="1200">
              <a:solidFill>
                <a:srgbClr val="434343"/>
              </a:solidFill>
            </a:endParaRPr>
          </a:p>
          <a:p>
            <a:pPr marL="0" lvl="0" indent="0" algn="l" rtl="0">
              <a:spcBef>
                <a:spcPts val="1600"/>
              </a:spcBef>
              <a:spcAft>
                <a:spcPts val="0"/>
              </a:spcAft>
              <a:buNone/>
            </a:pPr>
            <a:endParaRPr>
              <a:solidFill>
                <a:srgbClr val="FF0000"/>
              </a:solidFill>
            </a:endParaRPr>
          </a:p>
          <a:p>
            <a:pPr marL="0" lvl="0" indent="0" algn="l" rtl="0">
              <a:spcBef>
                <a:spcPts val="1600"/>
              </a:spcBef>
              <a:spcAft>
                <a:spcPts val="1600"/>
              </a:spcAft>
              <a:buNone/>
            </a:pPr>
            <a:endParaRPr/>
          </a:p>
        </p:txBody>
      </p:sp>
      <p:pic>
        <p:nvPicPr>
          <p:cNvPr id="367" name="Google Shape;367;p25"/>
          <p:cNvPicPr preferRelativeResize="0"/>
          <p:nvPr/>
        </p:nvPicPr>
        <p:blipFill>
          <a:blip r:embed="rId3">
            <a:alphaModFix/>
          </a:blip>
          <a:stretch>
            <a:fillRect/>
          </a:stretch>
        </p:blipFill>
        <p:spPr>
          <a:xfrm rot="-5400000">
            <a:off x="5491312" y="2045799"/>
            <a:ext cx="1894751" cy="3848301"/>
          </a:xfrm>
          <a:prstGeom prst="rect">
            <a:avLst/>
          </a:prstGeom>
          <a:noFill/>
          <a:ln>
            <a:noFill/>
          </a:ln>
        </p:spPr>
      </p:pic>
      <p:pic>
        <p:nvPicPr>
          <p:cNvPr id="368" name="Google Shape;368;p25"/>
          <p:cNvPicPr preferRelativeResize="0"/>
          <p:nvPr/>
        </p:nvPicPr>
        <p:blipFill>
          <a:blip r:embed="rId4">
            <a:alphaModFix/>
          </a:blip>
          <a:stretch>
            <a:fillRect/>
          </a:stretch>
        </p:blipFill>
        <p:spPr>
          <a:xfrm rot="-5400000">
            <a:off x="5529088" y="-255864"/>
            <a:ext cx="2263876" cy="42930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6"/>
          <p:cNvSpPr txBox="1">
            <a:spLocks noGrp="1"/>
          </p:cNvSpPr>
          <p:nvPr>
            <p:ph type="title"/>
          </p:nvPr>
        </p:nvSpPr>
        <p:spPr>
          <a:xfrm>
            <a:off x="500425" y="3620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Deriving the frequency and period</a:t>
            </a:r>
            <a:endParaRPr/>
          </a:p>
        </p:txBody>
      </p:sp>
      <p:sp>
        <p:nvSpPr>
          <p:cNvPr id="374" name="Google Shape;374;p26"/>
          <p:cNvSpPr txBox="1">
            <a:spLocks noGrp="1"/>
          </p:cNvSpPr>
          <p:nvPr>
            <p:ph type="body" idx="1"/>
          </p:nvPr>
        </p:nvSpPr>
        <p:spPr>
          <a:xfrm>
            <a:off x="500425" y="1149175"/>
            <a:ext cx="7824300" cy="328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ru" sz="1600"/>
              <a:t>Assumption: the movement of the object is Simple Harmonic Motion</a:t>
            </a:r>
            <a:endParaRPr sz="1600"/>
          </a:p>
          <a:p>
            <a:pPr marL="0" lvl="0" indent="0" algn="l" rtl="0">
              <a:lnSpc>
                <a:spcPct val="100000"/>
              </a:lnSpc>
              <a:spcBef>
                <a:spcPts val="1600"/>
              </a:spcBef>
              <a:spcAft>
                <a:spcPts val="0"/>
              </a:spcAft>
              <a:buNone/>
            </a:pPr>
            <a:r>
              <a:rPr lang="ru" sz="1600"/>
              <a:t>Using the formula we derived for acceleration of the object, </a:t>
            </a:r>
            <a:r>
              <a:rPr lang="ru" sz="1600" b="1">
                <a:solidFill>
                  <a:srgbClr val="434343"/>
                </a:solidFill>
              </a:rPr>
              <a:t>a = d*g*μk/x</a:t>
            </a:r>
            <a:r>
              <a:rPr lang="ru" sz="1600">
                <a:solidFill>
                  <a:srgbClr val="434343"/>
                </a:solidFill>
              </a:rPr>
              <a:t>, and the formula of acceleration in SHM, we can say that  d*</a:t>
            </a:r>
            <a:r>
              <a:rPr lang="ru" sz="1600" b="1">
                <a:solidFill>
                  <a:srgbClr val="434343"/>
                </a:solidFill>
              </a:rPr>
              <a:t>(2*Pi*f)</a:t>
            </a:r>
            <a:r>
              <a:rPr lang="ru" sz="1600" b="1" baseline="30000">
                <a:solidFill>
                  <a:srgbClr val="000000"/>
                </a:solidFill>
                <a:latin typeface="Arial"/>
                <a:ea typeface="Arial"/>
                <a:cs typeface="Arial"/>
                <a:sym typeface="Arial"/>
              </a:rPr>
              <a:t>2  </a:t>
            </a:r>
            <a:r>
              <a:rPr lang="ru" sz="1600" b="1">
                <a:solidFill>
                  <a:srgbClr val="434343"/>
                </a:solidFill>
              </a:rPr>
              <a:t>= a = d* g*μk/x (displacement, d cancels out), </a:t>
            </a:r>
            <a:r>
              <a:rPr lang="ru" sz="1600">
                <a:solidFill>
                  <a:srgbClr val="434343"/>
                </a:solidFill>
              </a:rPr>
              <a:t>where f is the frequency of oscillations: </a:t>
            </a:r>
            <a:endParaRPr sz="1600">
              <a:solidFill>
                <a:srgbClr val="434343"/>
              </a:solidFill>
            </a:endParaRPr>
          </a:p>
          <a:p>
            <a:pPr marL="0" lvl="0" indent="0" algn="l" rtl="0">
              <a:lnSpc>
                <a:spcPct val="100000"/>
              </a:lnSpc>
              <a:spcBef>
                <a:spcPts val="1600"/>
              </a:spcBef>
              <a:spcAft>
                <a:spcPts val="0"/>
              </a:spcAft>
              <a:buNone/>
            </a:pPr>
            <a:r>
              <a:rPr lang="ru" sz="1600">
                <a:solidFill>
                  <a:srgbClr val="434343"/>
                </a:solidFill>
              </a:rPr>
              <a:t>From this we find that </a:t>
            </a:r>
            <a:r>
              <a:rPr lang="ru" sz="1600" b="1">
                <a:solidFill>
                  <a:srgbClr val="434343"/>
                </a:solidFill>
              </a:rPr>
              <a:t>f = 1/(2*Pi)*(g*μk/x)</a:t>
            </a:r>
            <a:r>
              <a:rPr lang="ru" sz="1600" b="1" baseline="30000">
                <a:solidFill>
                  <a:srgbClr val="000000"/>
                </a:solidFill>
                <a:latin typeface="Arial"/>
                <a:ea typeface="Arial"/>
                <a:cs typeface="Arial"/>
                <a:sym typeface="Arial"/>
              </a:rPr>
              <a:t>1/2 </a:t>
            </a:r>
            <a:endParaRPr sz="1600" b="1">
              <a:solidFill>
                <a:srgbClr val="434343"/>
              </a:solidFill>
            </a:endParaRPr>
          </a:p>
          <a:p>
            <a:pPr marL="0" lvl="0" indent="0" algn="l" rtl="0">
              <a:lnSpc>
                <a:spcPct val="100000"/>
              </a:lnSpc>
              <a:spcBef>
                <a:spcPts val="1600"/>
              </a:spcBef>
              <a:spcAft>
                <a:spcPts val="0"/>
              </a:spcAft>
              <a:buNone/>
            </a:pPr>
            <a:r>
              <a:rPr lang="ru" sz="1600">
                <a:solidFill>
                  <a:srgbClr val="434343"/>
                </a:solidFill>
              </a:rPr>
              <a:t>Hence the period </a:t>
            </a:r>
            <a:r>
              <a:rPr lang="ru" sz="1600" b="1">
                <a:solidFill>
                  <a:srgbClr val="434343"/>
                </a:solidFill>
              </a:rPr>
              <a:t>T</a:t>
            </a:r>
            <a:r>
              <a:rPr lang="ru" sz="1600">
                <a:solidFill>
                  <a:srgbClr val="434343"/>
                </a:solidFill>
              </a:rPr>
              <a:t> is </a:t>
            </a:r>
            <a:r>
              <a:rPr lang="ru" sz="1600" b="1">
                <a:solidFill>
                  <a:srgbClr val="434343"/>
                </a:solidFill>
              </a:rPr>
              <a:t>T = 2*Pi*(x/(g*μk))</a:t>
            </a:r>
            <a:r>
              <a:rPr lang="ru" sz="1600" b="1" baseline="30000">
                <a:solidFill>
                  <a:srgbClr val="000000"/>
                </a:solidFill>
                <a:latin typeface="Arial"/>
                <a:ea typeface="Arial"/>
                <a:cs typeface="Arial"/>
                <a:sym typeface="Arial"/>
              </a:rPr>
              <a:t>1/2 </a:t>
            </a:r>
            <a:endParaRPr sz="1600" b="1">
              <a:solidFill>
                <a:srgbClr val="434343"/>
              </a:solidFill>
            </a:endParaRPr>
          </a:p>
          <a:p>
            <a:pPr marL="0" lvl="0" indent="0" algn="l" rtl="0">
              <a:lnSpc>
                <a:spcPct val="100000"/>
              </a:lnSpc>
              <a:spcBef>
                <a:spcPts val="1600"/>
              </a:spcBef>
              <a:spcAft>
                <a:spcPts val="0"/>
              </a:spcAft>
              <a:buNone/>
            </a:pPr>
            <a:r>
              <a:rPr lang="ru" sz="1600">
                <a:solidFill>
                  <a:srgbClr val="434343"/>
                </a:solidFill>
              </a:rPr>
              <a:t>As we can see, both frequency and period are independent of the displacement. </a:t>
            </a:r>
            <a:endParaRPr sz="1600">
              <a:solidFill>
                <a:srgbClr val="434343"/>
              </a:solidFill>
            </a:endParaRPr>
          </a:p>
          <a:p>
            <a:pPr marL="0" lvl="0" indent="0" algn="l" rtl="0">
              <a:lnSpc>
                <a:spcPct val="100000"/>
              </a:lnSpc>
              <a:spcBef>
                <a:spcPts val="1600"/>
              </a:spcBef>
              <a:spcAft>
                <a:spcPts val="1600"/>
              </a:spcAft>
              <a:buNone/>
            </a:pPr>
            <a:r>
              <a:rPr lang="ru" sz="1600" u="sng">
                <a:solidFill>
                  <a:schemeClr val="hlink"/>
                </a:solidFill>
                <a:latin typeface="Arial"/>
                <a:ea typeface="Arial"/>
                <a:cs typeface="Arial"/>
                <a:sym typeface="Arial"/>
                <a:hlinkClick r:id="rId3"/>
              </a:rPr>
              <a:t>http://physicsnet.co.uk/a-level-physics-as-a2/further-mechanics/simple-harmonic-motion-shm/</a:t>
            </a:r>
            <a:endParaRPr sz="1600">
              <a:solidFill>
                <a:srgbClr val="43434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7"/>
          <p:cNvSpPr txBox="1">
            <a:spLocks noGrp="1"/>
          </p:cNvSpPr>
          <p:nvPr>
            <p:ph type="title"/>
          </p:nvPr>
        </p:nvSpPr>
        <p:spPr>
          <a:xfrm>
            <a:off x="190200" y="2282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Configurations</a:t>
            </a:r>
            <a:endParaRPr/>
          </a:p>
        </p:txBody>
      </p:sp>
      <p:sp>
        <p:nvSpPr>
          <p:cNvPr id="380" name="Google Shape;380;p27"/>
          <p:cNvSpPr txBox="1">
            <a:spLocks noGrp="1"/>
          </p:cNvSpPr>
          <p:nvPr>
            <p:ph type="body" idx="1"/>
          </p:nvPr>
        </p:nvSpPr>
        <p:spPr>
          <a:xfrm>
            <a:off x="333375" y="3238500"/>
            <a:ext cx="4495800" cy="27804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rgbClr val="000000"/>
              </a:buClr>
              <a:buSzPts val="1000"/>
              <a:buAutoNum type="arabicPeriod"/>
            </a:pPr>
            <a:r>
              <a:rPr lang="ru" sz="1000" b="1">
                <a:solidFill>
                  <a:srgbClr val="000000"/>
                </a:solidFill>
              </a:rPr>
              <a:t>cylinder material </a:t>
            </a:r>
            <a:endParaRPr sz="1000" b="1">
              <a:solidFill>
                <a:srgbClr val="000000"/>
              </a:solidFill>
            </a:endParaRPr>
          </a:p>
          <a:p>
            <a:pPr marL="457200" lvl="0" indent="-292100" algn="l" rtl="0">
              <a:spcBef>
                <a:spcPts val="0"/>
              </a:spcBef>
              <a:spcAft>
                <a:spcPts val="0"/>
              </a:spcAft>
              <a:buClr>
                <a:srgbClr val="000000"/>
              </a:buClr>
              <a:buSzPts val="1000"/>
              <a:buAutoNum type="arabicPeriod"/>
            </a:pPr>
            <a:r>
              <a:rPr lang="ru" sz="1000" b="1">
                <a:solidFill>
                  <a:srgbClr val="000000"/>
                </a:solidFill>
              </a:rPr>
              <a:t>object material </a:t>
            </a:r>
            <a:endParaRPr sz="1000" b="1">
              <a:solidFill>
                <a:srgbClr val="000000"/>
              </a:solidFill>
            </a:endParaRPr>
          </a:p>
          <a:p>
            <a:pPr marL="457200" lvl="0" indent="-292100" algn="l" rtl="0">
              <a:spcBef>
                <a:spcPts val="0"/>
              </a:spcBef>
              <a:spcAft>
                <a:spcPts val="0"/>
              </a:spcAft>
              <a:buClr>
                <a:srgbClr val="000000"/>
              </a:buClr>
              <a:buSzPts val="1000"/>
              <a:buAutoNum type="arabicPeriod"/>
            </a:pPr>
            <a:r>
              <a:rPr lang="ru" sz="1000" b="1">
                <a:solidFill>
                  <a:srgbClr val="000000"/>
                </a:solidFill>
              </a:rPr>
              <a:t>object shape (rod1 or rod2 or plate)*</a:t>
            </a:r>
            <a:endParaRPr sz="1000" b="1">
              <a:solidFill>
                <a:srgbClr val="000000"/>
              </a:solidFill>
            </a:endParaRPr>
          </a:p>
          <a:p>
            <a:pPr marL="457200" lvl="0" indent="-292100" algn="l" rtl="0">
              <a:spcBef>
                <a:spcPts val="0"/>
              </a:spcBef>
              <a:spcAft>
                <a:spcPts val="0"/>
              </a:spcAft>
              <a:buClr>
                <a:srgbClr val="000000"/>
              </a:buClr>
              <a:buSzPts val="1000"/>
              <a:buAutoNum type="arabicPeriod"/>
            </a:pPr>
            <a:r>
              <a:rPr lang="ru" sz="1000" b="1">
                <a:solidFill>
                  <a:srgbClr val="000000"/>
                </a:solidFill>
              </a:rPr>
              <a:t>object mass (M1 or M2)</a:t>
            </a:r>
            <a:endParaRPr sz="1000" b="1">
              <a:solidFill>
                <a:srgbClr val="000000"/>
              </a:solidFill>
            </a:endParaRPr>
          </a:p>
          <a:p>
            <a:pPr marL="457200" lvl="0" indent="-292100" algn="l" rtl="0">
              <a:spcBef>
                <a:spcPts val="0"/>
              </a:spcBef>
              <a:spcAft>
                <a:spcPts val="0"/>
              </a:spcAft>
              <a:buClr>
                <a:srgbClr val="000000"/>
              </a:buClr>
              <a:buSzPts val="1000"/>
              <a:buAutoNum type="arabicPeriod"/>
            </a:pPr>
            <a:r>
              <a:rPr lang="ru" sz="1000" b="1">
                <a:solidFill>
                  <a:srgbClr val="000000"/>
                </a:solidFill>
              </a:rPr>
              <a:t>speed of rotation (S1 or S2)</a:t>
            </a:r>
            <a:endParaRPr sz="1000" b="1">
              <a:solidFill>
                <a:srgbClr val="000000"/>
              </a:solidFill>
            </a:endParaRPr>
          </a:p>
          <a:p>
            <a:pPr marL="457200" lvl="0" indent="-292100" algn="l" rtl="0">
              <a:spcBef>
                <a:spcPts val="0"/>
              </a:spcBef>
              <a:spcAft>
                <a:spcPts val="0"/>
              </a:spcAft>
              <a:buClr>
                <a:srgbClr val="000000"/>
              </a:buClr>
              <a:buSzPts val="1000"/>
              <a:buAutoNum type="arabicPeriod"/>
            </a:pPr>
            <a:r>
              <a:rPr lang="ru" sz="1000" b="1">
                <a:solidFill>
                  <a:srgbClr val="000000"/>
                </a:solidFill>
              </a:rPr>
              <a:t>distance between cylinders (D1 or D2)</a:t>
            </a:r>
            <a:endParaRPr sz="1000" b="1">
              <a:solidFill>
                <a:srgbClr val="000000"/>
              </a:solidFill>
            </a:endParaRPr>
          </a:p>
          <a:p>
            <a:pPr marL="457200" lvl="0" indent="-292100" algn="l" rtl="0">
              <a:spcBef>
                <a:spcPts val="0"/>
              </a:spcBef>
              <a:spcAft>
                <a:spcPts val="0"/>
              </a:spcAft>
              <a:buClr>
                <a:srgbClr val="000000"/>
              </a:buClr>
              <a:buSzPts val="1000"/>
              <a:buAutoNum type="arabicPeriod"/>
            </a:pPr>
            <a:r>
              <a:rPr lang="ru" sz="1000" b="1">
                <a:solidFill>
                  <a:srgbClr val="000000"/>
                </a:solidFill>
              </a:rPr>
              <a:t>position of cylinders (St (standard) or Dif (different))</a:t>
            </a:r>
            <a:endParaRPr sz="1000" b="1">
              <a:solidFill>
                <a:srgbClr val="000000"/>
              </a:solidFill>
            </a:endParaRPr>
          </a:p>
          <a:p>
            <a:pPr marL="0" lvl="0" indent="0" algn="l" rtl="0">
              <a:spcBef>
                <a:spcPts val="1600"/>
              </a:spcBef>
              <a:spcAft>
                <a:spcPts val="1600"/>
              </a:spcAft>
              <a:buNone/>
            </a:pPr>
            <a:r>
              <a:rPr lang="ru" sz="1000" b="1">
                <a:solidFill>
                  <a:srgbClr val="000000"/>
                </a:solidFill>
              </a:rPr>
              <a:t>*Rod1 is a rod of length L1, rod2 is a rod of L2</a:t>
            </a:r>
            <a:endParaRPr sz="1000" b="1">
              <a:solidFill>
                <a:srgbClr val="000000"/>
              </a:solidFill>
            </a:endParaRPr>
          </a:p>
        </p:txBody>
      </p:sp>
      <p:sp>
        <p:nvSpPr>
          <p:cNvPr id="381" name="Google Shape;381;p27"/>
          <p:cNvSpPr txBox="1"/>
          <p:nvPr/>
        </p:nvSpPr>
        <p:spPr>
          <a:xfrm>
            <a:off x="190200" y="714275"/>
            <a:ext cx="458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000">
                <a:latin typeface="Calibri"/>
                <a:ea typeface="Calibri"/>
                <a:cs typeface="Calibri"/>
                <a:sym typeface="Calibri"/>
              </a:rPr>
              <a:t>1)Equal mass distribution along the cylinder - assuming constant density and volume along the rod’s axes</a:t>
            </a:r>
            <a:endParaRPr sz="10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p>
            <a:pPr marL="0" lvl="0" indent="0" algn="l" rtl="0">
              <a:spcBef>
                <a:spcPts val="0"/>
              </a:spcBef>
              <a:spcAft>
                <a:spcPts val="0"/>
              </a:spcAft>
              <a:buNone/>
            </a:pPr>
            <a:r>
              <a:rPr lang="ru" sz="1000">
                <a:latin typeface="Calibri"/>
                <a:ea typeface="Calibri"/>
                <a:cs typeface="Calibri"/>
                <a:sym typeface="Calibri"/>
              </a:rPr>
              <a:t>2)Gradient of mass distribution - this can be configured through construction of tight cavities into which masses can be placed (diagram on following slide)</a:t>
            </a:r>
            <a:endParaRPr sz="10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p>
            <a:pPr marL="0" lvl="0" indent="0" algn="l" rtl="0">
              <a:spcBef>
                <a:spcPts val="0"/>
              </a:spcBef>
              <a:spcAft>
                <a:spcPts val="0"/>
              </a:spcAft>
              <a:buNone/>
            </a:pPr>
            <a:r>
              <a:rPr lang="ru" sz="1000">
                <a:latin typeface="Calibri"/>
                <a:ea typeface="Calibri"/>
                <a:cs typeface="Calibri"/>
                <a:sym typeface="Calibri"/>
              </a:rPr>
              <a:t>3)Mass distribution - (large masses at the edges)</a:t>
            </a:r>
            <a:endParaRPr sz="10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p>
            <a:pPr marL="0" lvl="0" indent="0" algn="l" rtl="0">
              <a:spcBef>
                <a:spcPts val="0"/>
              </a:spcBef>
              <a:spcAft>
                <a:spcPts val="0"/>
              </a:spcAft>
              <a:buNone/>
            </a:pPr>
            <a:r>
              <a:rPr lang="ru" sz="1000">
                <a:latin typeface="Calibri"/>
                <a:ea typeface="Calibri"/>
                <a:cs typeface="Calibri"/>
                <a:sym typeface="Calibri"/>
              </a:rPr>
              <a:t>4)Materials along the axis of the rod - one material may be used on one half, while another on the other half</a:t>
            </a:r>
            <a:endParaRPr sz="1000">
              <a:latin typeface="Calibri"/>
              <a:ea typeface="Calibri"/>
              <a:cs typeface="Calibri"/>
              <a:sym typeface="Calibri"/>
            </a:endParaRPr>
          </a:p>
          <a:p>
            <a:pPr marL="0" lvl="0" indent="0" algn="l" rtl="0">
              <a:spcBef>
                <a:spcPts val="0"/>
              </a:spcBef>
              <a:spcAft>
                <a:spcPts val="0"/>
              </a:spcAft>
              <a:buNone/>
            </a:pPr>
            <a:r>
              <a:rPr lang="ru" sz="1000">
                <a:latin typeface="Calibri"/>
                <a:ea typeface="Calibri"/>
                <a:cs typeface="Calibri"/>
                <a:sym typeface="Calibri"/>
              </a:rPr>
              <a:t>(for experimental consistency, the mass distribution will be kept at the centre - but the coefficients of friction will change)</a:t>
            </a:r>
            <a:endParaRPr sz="10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p>
            <a:pPr marL="0" lvl="0" indent="0" algn="l" rtl="0">
              <a:spcBef>
                <a:spcPts val="0"/>
              </a:spcBef>
              <a:spcAft>
                <a:spcPts val="0"/>
              </a:spcAft>
              <a:buNone/>
            </a:pPr>
            <a:r>
              <a:rPr lang="ru" sz="1000">
                <a:latin typeface="Calibri"/>
                <a:ea typeface="Calibri"/>
                <a:cs typeface="Calibri"/>
                <a:sym typeface="Calibri"/>
              </a:rPr>
              <a:t>5)2-Dimensional oscillations - through the use of a concave rod. friction acts along both axes - </a:t>
            </a:r>
            <a:endParaRPr sz="1000">
              <a:latin typeface="Calibri"/>
              <a:ea typeface="Calibri"/>
              <a:cs typeface="Calibri"/>
              <a:sym typeface="Calibri"/>
            </a:endParaRPr>
          </a:p>
          <a:p>
            <a:pPr marL="0" lvl="0" indent="0" algn="l" rtl="0">
              <a:spcBef>
                <a:spcPts val="0"/>
              </a:spcBef>
              <a:spcAft>
                <a:spcPts val="0"/>
              </a:spcAft>
              <a:buNone/>
            </a:pPr>
            <a:r>
              <a:rPr lang="ru" sz="1000">
                <a:latin typeface="Calibri"/>
                <a:ea typeface="Calibri"/>
                <a:cs typeface="Calibri"/>
                <a:sym typeface="Calibri"/>
              </a:rPr>
              <a:t>Gravity will also play a part on oscillations, as well as frictional force </a:t>
            </a:r>
            <a:endParaRPr sz="1000">
              <a:latin typeface="Calibri"/>
              <a:ea typeface="Calibri"/>
              <a:cs typeface="Calibri"/>
              <a:sym typeface="Calibri"/>
            </a:endParaRPr>
          </a:p>
        </p:txBody>
      </p:sp>
      <p:pic>
        <p:nvPicPr>
          <p:cNvPr id="382" name="Google Shape;382;p27"/>
          <p:cNvPicPr preferRelativeResize="0"/>
          <p:nvPr/>
        </p:nvPicPr>
        <p:blipFill>
          <a:blip r:embed="rId3">
            <a:alphaModFix/>
          </a:blip>
          <a:stretch>
            <a:fillRect/>
          </a:stretch>
        </p:blipFill>
        <p:spPr>
          <a:xfrm>
            <a:off x="4721275" y="204200"/>
            <a:ext cx="3551326" cy="4735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8"/>
          <p:cNvSpPr txBox="1">
            <a:spLocks noGrp="1"/>
          </p:cNvSpPr>
          <p:nvPr>
            <p:ph type="title"/>
          </p:nvPr>
        </p:nvSpPr>
        <p:spPr>
          <a:xfrm>
            <a:off x="389200" y="2882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Mass distribution alteration</a:t>
            </a:r>
            <a:endParaRPr/>
          </a:p>
        </p:txBody>
      </p:sp>
      <p:sp>
        <p:nvSpPr>
          <p:cNvPr id="388" name="Google Shape;388;p28"/>
          <p:cNvSpPr txBox="1">
            <a:spLocks noGrp="1"/>
          </p:cNvSpPr>
          <p:nvPr>
            <p:ph type="body" idx="1"/>
          </p:nvPr>
        </p:nvSpPr>
        <p:spPr>
          <a:xfrm>
            <a:off x="288750" y="796800"/>
            <a:ext cx="4727400" cy="188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ru" sz="1200">
                <a:solidFill>
                  <a:srgbClr val="000000"/>
                </a:solidFill>
              </a:rPr>
              <a:t>1.A hemi-cylindrical structure with cavities for placement of different mass discs will have to be constructed</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ru" sz="1200">
                <a:solidFill>
                  <a:srgbClr val="000000"/>
                </a:solidFill>
              </a:rPr>
              <a:t>Note: the discs must be placed in tightly, or the oscillations of the masses themselves will have a ‘resonance effect’ as the rod displacement will amplify when the masses shift in that direction</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ru" sz="1200">
                <a:solidFill>
                  <a:srgbClr val="000000"/>
                </a:solidFill>
              </a:rPr>
              <a:t>2.Theoretically, Centre of mass is what matters - but non central mass distribution will return a different Displacement graph</a:t>
            </a:r>
            <a:endParaRPr sz="1200">
              <a:solidFill>
                <a:srgbClr val="000000"/>
              </a:solidFill>
            </a:endParaRPr>
          </a:p>
          <a:p>
            <a:pPr marL="0" lvl="0" indent="0" algn="l" rtl="0">
              <a:lnSpc>
                <a:spcPct val="100000"/>
              </a:lnSpc>
              <a:spcBef>
                <a:spcPts val="0"/>
              </a:spcBef>
              <a:spcAft>
                <a:spcPts val="0"/>
              </a:spcAft>
              <a:buNone/>
            </a:pPr>
            <a:endParaRPr sz="1200">
              <a:solidFill>
                <a:srgbClr val="666666"/>
              </a:solidFill>
            </a:endParaRPr>
          </a:p>
          <a:p>
            <a:pPr marL="0" lvl="0" indent="0" algn="l" rtl="0">
              <a:lnSpc>
                <a:spcPct val="100000"/>
              </a:lnSpc>
              <a:spcBef>
                <a:spcPts val="0"/>
              </a:spcBef>
              <a:spcAft>
                <a:spcPts val="0"/>
              </a:spcAft>
              <a:buNone/>
            </a:pPr>
            <a:endParaRPr sz="1200">
              <a:solidFill>
                <a:srgbClr val="666666"/>
              </a:solidFill>
            </a:endParaRPr>
          </a:p>
        </p:txBody>
      </p:sp>
      <p:sp>
        <p:nvSpPr>
          <p:cNvPr id="389" name="Google Shape;389;p28"/>
          <p:cNvSpPr txBox="1"/>
          <p:nvPr/>
        </p:nvSpPr>
        <p:spPr>
          <a:xfrm>
            <a:off x="248575" y="2651725"/>
            <a:ext cx="1657200" cy="27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solidFill>
                  <a:srgbClr val="666666"/>
                </a:solidFill>
                <a:latin typeface="Calibri"/>
                <a:ea typeface="Calibri"/>
                <a:cs typeface="Calibri"/>
                <a:sym typeface="Calibri"/>
              </a:rPr>
              <a:t>Theoretical problem - if the mass gradient is too large, the centre of mass may shift outside the geometric pivot (the surface of the cylinder) - </a:t>
            </a:r>
            <a:endParaRPr sz="1200">
              <a:solidFill>
                <a:srgbClr val="666666"/>
              </a:solidFill>
              <a:latin typeface="Calibri"/>
              <a:ea typeface="Calibri"/>
              <a:cs typeface="Calibri"/>
              <a:sym typeface="Calibri"/>
            </a:endParaRPr>
          </a:p>
          <a:p>
            <a:pPr marL="0" lvl="0" indent="0" algn="l" rtl="0">
              <a:spcBef>
                <a:spcPts val="0"/>
              </a:spcBef>
              <a:spcAft>
                <a:spcPts val="0"/>
              </a:spcAft>
              <a:buNone/>
            </a:pPr>
            <a:r>
              <a:rPr lang="ru" sz="1200">
                <a:solidFill>
                  <a:srgbClr val="666666"/>
                </a:solidFill>
                <a:latin typeface="Calibri"/>
                <a:ea typeface="Calibri"/>
                <a:cs typeface="Calibri"/>
                <a:sym typeface="Calibri"/>
              </a:rPr>
              <a:t>this may generate a net torque, causing the rod to fall off</a:t>
            </a:r>
            <a:endParaRPr/>
          </a:p>
        </p:txBody>
      </p:sp>
      <p:pic>
        <p:nvPicPr>
          <p:cNvPr id="390" name="Google Shape;390;p28"/>
          <p:cNvPicPr preferRelativeResize="0"/>
          <p:nvPr/>
        </p:nvPicPr>
        <p:blipFill>
          <a:blip r:embed="rId3">
            <a:alphaModFix/>
          </a:blip>
          <a:stretch>
            <a:fillRect/>
          </a:stretch>
        </p:blipFill>
        <p:spPr>
          <a:xfrm rot="10800000">
            <a:off x="1837325" y="2651725"/>
            <a:ext cx="3296650" cy="2025425"/>
          </a:xfrm>
          <a:prstGeom prst="rect">
            <a:avLst/>
          </a:prstGeom>
          <a:noFill/>
          <a:ln>
            <a:noFill/>
          </a:ln>
        </p:spPr>
      </p:pic>
      <p:pic>
        <p:nvPicPr>
          <p:cNvPr id="391" name="Google Shape;391;p28"/>
          <p:cNvPicPr preferRelativeResize="0"/>
          <p:nvPr/>
        </p:nvPicPr>
        <p:blipFill>
          <a:blip r:embed="rId4">
            <a:alphaModFix/>
          </a:blip>
          <a:stretch>
            <a:fillRect/>
          </a:stretch>
        </p:blipFill>
        <p:spPr>
          <a:xfrm>
            <a:off x="5133975" y="216270"/>
            <a:ext cx="3747374" cy="4640605"/>
          </a:xfrm>
          <a:prstGeom prst="rect">
            <a:avLst/>
          </a:prstGeom>
          <a:noFill/>
          <a:ln>
            <a:noFill/>
          </a:ln>
        </p:spPr>
      </p:pic>
      <p:sp>
        <p:nvSpPr>
          <p:cNvPr id="392" name="Google Shape;392;p28"/>
          <p:cNvSpPr txBox="1"/>
          <p:nvPr/>
        </p:nvSpPr>
        <p:spPr>
          <a:xfrm>
            <a:off x="7806450" y="1687875"/>
            <a:ext cx="10749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900">
                <a:latin typeface="Calibri"/>
                <a:ea typeface="Calibri"/>
                <a:cs typeface="Calibri"/>
                <a:sym typeface="Calibri"/>
              </a:rPr>
              <a:t>Gradient of mass distribution (can experiment different ways)</a:t>
            </a:r>
            <a:endParaRPr sz="9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title"/>
          </p:nvPr>
        </p:nvSpPr>
        <p:spPr>
          <a:xfrm>
            <a:off x="460850" y="3360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2400"/>
              <a:t>To test dependence on cylinders’ position:</a:t>
            </a:r>
            <a:r>
              <a:rPr lang="ru"/>
              <a:t> </a:t>
            </a:r>
            <a:endParaRPr/>
          </a:p>
        </p:txBody>
      </p:sp>
      <p:pic>
        <p:nvPicPr>
          <p:cNvPr id="398" name="Google Shape;398;p29"/>
          <p:cNvPicPr preferRelativeResize="0"/>
          <p:nvPr/>
        </p:nvPicPr>
        <p:blipFill>
          <a:blip r:embed="rId3">
            <a:alphaModFix/>
          </a:blip>
          <a:stretch>
            <a:fillRect/>
          </a:stretch>
        </p:blipFill>
        <p:spPr>
          <a:xfrm>
            <a:off x="5094775" y="911925"/>
            <a:ext cx="3804751" cy="2131625"/>
          </a:xfrm>
          <a:prstGeom prst="rect">
            <a:avLst/>
          </a:prstGeom>
          <a:noFill/>
          <a:ln>
            <a:noFill/>
          </a:ln>
        </p:spPr>
      </p:pic>
      <p:sp>
        <p:nvSpPr>
          <p:cNvPr id="399" name="Google Shape;399;p29"/>
          <p:cNvSpPr txBox="1"/>
          <p:nvPr/>
        </p:nvSpPr>
        <p:spPr>
          <a:xfrm>
            <a:off x="508675" y="911925"/>
            <a:ext cx="458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Where the centre of mass of the rod lies at it’s geometric centre, there will be (theoretically) no oscillation: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ru" b="1">
                <a:latin typeface="Calibri"/>
                <a:ea typeface="Calibri"/>
                <a:cs typeface="Calibri"/>
                <a:sym typeface="Calibri"/>
              </a:rPr>
              <a:t>F</a:t>
            </a:r>
            <a:r>
              <a:rPr lang="ru" b="1" baseline="-25000">
                <a:latin typeface="Calibri"/>
                <a:ea typeface="Calibri"/>
                <a:cs typeface="Calibri"/>
                <a:sym typeface="Calibri"/>
              </a:rPr>
              <a:t>1  </a:t>
            </a:r>
            <a:r>
              <a:rPr lang="ru" b="1">
                <a:latin typeface="Calibri"/>
                <a:ea typeface="Calibri"/>
                <a:cs typeface="Calibri"/>
                <a:sym typeface="Calibri"/>
              </a:rPr>
              <a:t>= F</a:t>
            </a:r>
            <a:r>
              <a:rPr lang="ru" b="1" baseline="-25000">
                <a:latin typeface="Calibri"/>
                <a:ea typeface="Calibri"/>
                <a:cs typeface="Calibri"/>
                <a:sym typeface="Calibri"/>
              </a:rPr>
              <a:t>2 </a:t>
            </a:r>
            <a:r>
              <a:rPr lang="ru">
                <a:latin typeface="Calibri"/>
                <a:ea typeface="Calibri"/>
                <a:cs typeface="Calibri"/>
                <a:sym typeface="Calibri"/>
              </a:rPr>
              <a:t> therefore, balancing of the frictional forces will inhibit the rod from motion (this excludes the model with different materials used, as mass distribution and the friction coefficient together affect the frictional force)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When the mass distribution is skewed towards towards one of the cylinders: </a:t>
            </a: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here, </a:t>
            </a:r>
            <a:r>
              <a:rPr lang="ru" b="1">
                <a:latin typeface="Calibri"/>
                <a:ea typeface="Calibri"/>
                <a:cs typeface="Calibri"/>
                <a:sym typeface="Calibri"/>
              </a:rPr>
              <a:t>F</a:t>
            </a:r>
            <a:r>
              <a:rPr lang="ru" b="1" baseline="-25000">
                <a:latin typeface="Calibri"/>
                <a:ea typeface="Calibri"/>
                <a:cs typeface="Calibri"/>
                <a:sym typeface="Calibri"/>
              </a:rPr>
              <a:t>1</a:t>
            </a:r>
            <a:r>
              <a:rPr lang="ru" b="1">
                <a:latin typeface="Calibri"/>
                <a:ea typeface="Calibri"/>
                <a:cs typeface="Calibri"/>
                <a:sym typeface="Calibri"/>
              </a:rPr>
              <a:t>&gt;F</a:t>
            </a:r>
            <a:r>
              <a:rPr lang="ru" b="1" baseline="-25000">
                <a:latin typeface="Calibri"/>
                <a:ea typeface="Calibri"/>
                <a:cs typeface="Calibri"/>
                <a:sym typeface="Calibri"/>
              </a:rPr>
              <a:t>2 </a:t>
            </a:r>
            <a:r>
              <a:rPr lang="ru">
                <a:latin typeface="Calibri"/>
                <a:ea typeface="Calibri"/>
                <a:cs typeface="Calibri"/>
                <a:sym typeface="Calibri"/>
              </a:rPr>
              <a:t>so a net force causes acceleration of the body, and the rod begins to oscillate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(in one of the above slides, the starting angle of the cylinder was also noted for experimentation)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405" name="Google Shape;405;p30"/>
          <p:cNvSpPr txBox="1"/>
          <p:nvPr/>
        </p:nvSpPr>
        <p:spPr>
          <a:xfrm>
            <a:off x="3248525" y="673300"/>
            <a:ext cx="2547900" cy="27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06" name="Google Shape;406;p30"/>
          <p:cNvSpPr txBox="1"/>
          <p:nvPr/>
        </p:nvSpPr>
        <p:spPr>
          <a:xfrm>
            <a:off x="3845675" y="1226150"/>
            <a:ext cx="4479300" cy="3375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666666"/>
              </a:buClr>
              <a:buSzPts val="1400"/>
              <a:buFont typeface="Calibri"/>
              <a:buAutoNum type="arabicParenR"/>
            </a:pPr>
            <a:r>
              <a:rPr lang="ru">
                <a:solidFill>
                  <a:srgbClr val="666666"/>
                </a:solidFill>
                <a:latin typeface="Calibri"/>
                <a:ea typeface="Calibri"/>
                <a:cs typeface="Calibri"/>
                <a:sym typeface="Calibri"/>
              </a:rPr>
              <a:t>Cylindrical structures can also vary - the concave-nest configuration is ideal for cylindrical lock on the position (this is more for experimental convenience, as time may end up wasted on alignment of cylinder)</a:t>
            </a:r>
            <a:endParaRPr>
              <a:solidFill>
                <a:srgbClr val="666666"/>
              </a:solidFill>
              <a:latin typeface="Calibri"/>
              <a:ea typeface="Calibri"/>
              <a:cs typeface="Calibri"/>
              <a:sym typeface="Calibri"/>
            </a:endParaRPr>
          </a:p>
          <a:p>
            <a:pPr marL="457200" lvl="0" indent="-317500" algn="l" rtl="0">
              <a:spcBef>
                <a:spcPts val="0"/>
              </a:spcBef>
              <a:spcAft>
                <a:spcPts val="0"/>
              </a:spcAft>
              <a:buClr>
                <a:srgbClr val="666666"/>
              </a:buClr>
              <a:buSzPts val="1400"/>
              <a:buFont typeface="Calibri"/>
              <a:buAutoNum type="arabicParenR"/>
            </a:pPr>
            <a:r>
              <a:rPr lang="ru">
                <a:solidFill>
                  <a:srgbClr val="666666"/>
                </a:solidFill>
                <a:latin typeface="Calibri"/>
                <a:ea typeface="Calibri"/>
                <a:cs typeface="Calibri"/>
                <a:sym typeface="Calibri"/>
              </a:rPr>
              <a:t>The flat surface is more more investigation of another phenomenon - </a:t>
            </a:r>
            <a:endParaRPr>
              <a:solidFill>
                <a:srgbClr val="666666"/>
              </a:solidFill>
              <a:latin typeface="Calibri"/>
              <a:ea typeface="Calibri"/>
              <a:cs typeface="Calibri"/>
              <a:sym typeface="Calibri"/>
            </a:endParaRPr>
          </a:p>
          <a:p>
            <a:pPr marL="0" lvl="0" indent="0" algn="l" rtl="0">
              <a:spcBef>
                <a:spcPts val="0"/>
              </a:spcBef>
              <a:spcAft>
                <a:spcPts val="0"/>
              </a:spcAft>
              <a:buNone/>
            </a:pPr>
            <a:endParaRPr>
              <a:solidFill>
                <a:srgbClr val="666666"/>
              </a:solidFill>
              <a:latin typeface="Calibri"/>
              <a:ea typeface="Calibri"/>
              <a:cs typeface="Calibri"/>
              <a:sym typeface="Calibri"/>
            </a:endParaRPr>
          </a:p>
          <a:p>
            <a:pPr marL="0" lvl="0" indent="0" algn="l" rtl="0">
              <a:spcBef>
                <a:spcPts val="0"/>
              </a:spcBef>
              <a:spcAft>
                <a:spcPts val="0"/>
              </a:spcAft>
              <a:buNone/>
            </a:pPr>
            <a:r>
              <a:rPr lang="ru">
                <a:solidFill>
                  <a:srgbClr val="666666"/>
                </a:solidFill>
                <a:latin typeface="Calibri"/>
                <a:ea typeface="Calibri"/>
                <a:cs typeface="Calibri"/>
                <a:sym typeface="Calibri"/>
              </a:rPr>
              <a:t>for a linear rod (as opposed to a parabolic), is a diagonal starting position may case 2 axes of oscillation-</a:t>
            </a:r>
            <a:endParaRPr>
              <a:solidFill>
                <a:srgbClr val="666666"/>
              </a:solidFill>
              <a:latin typeface="Calibri"/>
              <a:ea typeface="Calibri"/>
              <a:cs typeface="Calibri"/>
              <a:sym typeface="Calibri"/>
            </a:endParaRPr>
          </a:p>
          <a:p>
            <a:pPr marL="0" lvl="0" indent="0" algn="l" rtl="0">
              <a:spcBef>
                <a:spcPts val="0"/>
              </a:spcBef>
              <a:spcAft>
                <a:spcPts val="0"/>
              </a:spcAft>
              <a:buNone/>
            </a:pPr>
            <a:r>
              <a:rPr lang="ru">
                <a:solidFill>
                  <a:srgbClr val="666666"/>
                </a:solidFill>
                <a:latin typeface="Calibri"/>
                <a:ea typeface="Calibri"/>
                <a:cs typeface="Calibri"/>
                <a:sym typeface="Calibri"/>
              </a:rPr>
              <a:t>-With centre of mass at equilibrium position - theoretically, a net torque should cause it to slight perpendicular to cylinders’ axes of rotation</a:t>
            </a:r>
            <a:endParaRPr>
              <a:solidFill>
                <a:srgbClr val="666666"/>
              </a:solidFill>
              <a:latin typeface="Calibri"/>
              <a:ea typeface="Calibri"/>
              <a:cs typeface="Calibri"/>
              <a:sym typeface="Calibri"/>
            </a:endParaRPr>
          </a:p>
          <a:p>
            <a:pPr marL="0" lvl="0" indent="0" algn="l" rtl="0">
              <a:spcBef>
                <a:spcPts val="0"/>
              </a:spcBef>
              <a:spcAft>
                <a:spcPts val="0"/>
              </a:spcAft>
              <a:buNone/>
            </a:pPr>
            <a:r>
              <a:rPr lang="ru">
                <a:solidFill>
                  <a:srgbClr val="666666"/>
                </a:solidFill>
                <a:latin typeface="Calibri"/>
                <a:ea typeface="Calibri"/>
                <a:cs typeface="Calibri"/>
                <a:sym typeface="Calibri"/>
              </a:rPr>
              <a:t>-With centre of mass displaced from equilibrium position</a:t>
            </a:r>
            <a:endParaRPr>
              <a:solidFill>
                <a:srgbClr val="666666"/>
              </a:solidFill>
              <a:latin typeface="Calibri"/>
              <a:ea typeface="Calibri"/>
              <a:cs typeface="Calibri"/>
              <a:sym typeface="Calibri"/>
            </a:endParaRPr>
          </a:p>
        </p:txBody>
      </p:sp>
      <p:sp>
        <p:nvSpPr>
          <p:cNvPr id="407" name="Google Shape;407;p30"/>
          <p:cNvSpPr txBox="1"/>
          <p:nvPr/>
        </p:nvSpPr>
        <p:spPr>
          <a:xfrm>
            <a:off x="4096575" y="388300"/>
            <a:ext cx="39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800">
                <a:solidFill>
                  <a:schemeClr val="lt1"/>
                </a:solidFill>
                <a:latin typeface="Nunito"/>
                <a:ea typeface="Nunito"/>
                <a:cs typeface="Nunito"/>
                <a:sym typeface="Nunito"/>
              </a:rPr>
              <a:t>Cylindrical shapes and different starting positions</a:t>
            </a:r>
            <a:endParaRPr/>
          </a:p>
        </p:txBody>
      </p:sp>
      <p:pic>
        <p:nvPicPr>
          <p:cNvPr id="408" name="Google Shape;408;p30"/>
          <p:cNvPicPr preferRelativeResize="0"/>
          <p:nvPr/>
        </p:nvPicPr>
        <p:blipFill>
          <a:blip r:embed="rId3">
            <a:alphaModFix/>
          </a:blip>
          <a:stretch>
            <a:fillRect/>
          </a:stretch>
        </p:blipFill>
        <p:spPr>
          <a:xfrm>
            <a:off x="278475" y="278675"/>
            <a:ext cx="3526176" cy="4701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1"/>
          <p:cNvSpPr txBox="1"/>
          <p:nvPr/>
        </p:nvSpPr>
        <p:spPr>
          <a:xfrm>
            <a:off x="369700" y="493350"/>
            <a:ext cx="4626000" cy="38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solidFill>
                  <a:srgbClr val="666666"/>
                </a:solidFill>
                <a:latin typeface="Calibri"/>
                <a:ea typeface="Calibri"/>
                <a:cs typeface="Calibri"/>
                <a:sym typeface="Calibri"/>
              </a:rPr>
              <a:t>For the cylinder to oscillate primarily, it must not have centre of mass at the equilibrium position (because F</a:t>
            </a:r>
            <a:r>
              <a:rPr lang="ru" sz="1200" baseline="-25000">
                <a:solidFill>
                  <a:srgbClr val="666666"/>
                </a:solidFill>
                <a:latin typeface="Calibri"/>
                <a:ea typeface="Calibri"/>
                <a:cs typeface="Calibri"/>
                <a:sym typeface="Calibri"/>
              </a:rPr>
              <a:t>net </a:t>
            </a:r>
            <a:r>
              <a:rPr lang="ru" sz="1200">
                <a:solidFill>
                  <a:srgbClr val="666666"/>
                </a:solidFill>
                <a:latin typeface="Calibri"/>
                <a:ea typeface="Calibri"/>
                <a:cs typeface="Calibri"/>
                <a:sym typeface="Calibri"/>
              </a:rPr>
              <a:t>= 0)</a:t>
            </a:r>
            <a:endParaRPr sz="1200">
              <a:solidFill>
                <a:srgbClr val="666666"/>
              </a:solidFill>
              <a:latin typeface="Calibri"/>
              <a:ea typeface="Calibri"/>
              <a:cs typeface="Calibri"/>
              <a:sym typeface="Calibri"/>
            </a:endParaRPr>
          </a:p>
          <a:p>
            <a:pPr marL="0" lvl="0" indent="0" algn="l" rtl="0">
              <a:spcBef>
                <a:spcPts val="0"/>
              </a:spcBef>
              <a:spcAft>
                <a:spcPts val="0"/>
              </a:spcAft>
              <a:buNone/>
            </a:pPr>
            <a:endParaRPr sz="1200">
              <a:solidFill>
                <a:srgbClr val="666666"/>
              </a:solidFill>
              <a:latin typeface="Calibri"/>
              <a:ea typeface="Calibri"/>
              <a:cs typeface="Calibri"/>
              <a:sym typeface="Calibri"/>
            </a:endParaRPr>
          </a:p>
          <a:p>
            <a:pPr marL="0" lvl="0" indent="0" algn="l" rtl="0">
              <a:spcBef>
                <a:spcPts val="0"/>
              </a:spcBef>
              <a:spcAft>
                <a:spcPts val="0"/>
              </a:spcAft>
              <a:buNone/>
            </a:pPr>
            <a:r>
              <a:rPr lang="ru" sz="1200">
                <a:solidFill>
                  <a:srgbClr val="666666"/>
                </a:solidFill>
                <a:latin typeface="Calibri"/>
                <a:ea typeface="Calibri"/>
                <a:cs typeface="Calibri"/>
                <a:sym typeface="Calibri"/>
              </a:rPr>
              <a:t>Therefore, for an oblique starting position, with centre of mass NOT at equilibrium position:</a:t>
            </a:r>
            <a:endParaRPr sz="1200">
              <a:solidFill>
                <a:srgbClr val="666666"/>
              </a:solidFill>
              <a:latin typeface="Calibri"/>
              <a:ea typeface="Calibri"/>
              <a:cs typeface="Calibri"/>
              <a:sym typeface="Calibri"/>
            </a:endParaRPr>
          </a:p>
          <a:p>
            <a:pPr marL="0" lvl="0" indent="0" algn="l" rtl="0">
              <a:spcBef>
                <a:spcPts val="0"/>
              </a:spcBef>
              <a:spcAft>
                <a:spcPts val="0"/>
              </a:spcAft>
              <a:buNone/>
            </a:pPr>
            <a:endParaRPr sz="1200">
              <a:solidFill>
                <a:srgbClr val="666666"/>
              </a:solidFill>
              <a:latin typeface="Calibri"/>
              <a:ea typeface="Calibri"/>
              <a:cs typeface="Calibri"/>
              <a:sym typeface="Calibri"/>
            </a:endParaRPr>
          </a:p>
          <a:p>
            <a:pPr marL="0" lvl="0" indent="0" algn="l" rtl="0">
              <a:spcBef>
                <a:spcPts val="0"/>
              </a:spcBef>
              <a:spcAft>
                <a:spcPts val="0"/>
              </a:spcAft>
              <a:buNone/>
            </a:pPr>
            <a:r>
              <a:rPr lang="ru" sz="1200">
                <a:solidFill>
                  <a:srgbClr val="666666"/>
                </a:solidFill>
                <a:latin typeface="Calibri"/>
                <a:ea typeface="Calibri"/>
                <a:cs typeface="Calibri"/>
                <a:sym typeface="Calibri"/>
              </a:rPr>
              <a:t>cylinder may begin to shift transversely towards left maximum - but a net clockwise torque will cause rotation (at right maximum), which reverses as it approaches left max</a:t>
            </a:r>
            <a:endParaRPr sz="1200">
              <a:solidFill>
                <a:srgbClr val="666666"/>
              </a:solidFill>
              <a:latin typeface="Calibri"/>
              <a:ea typeface="Calibri"/>
              <a:cs typeface="Calibri"/>
              <a:sym typeface="Calibri"/>
            </a:endParaRPr>
          </a:p>
          <a:p>
            <a:pPr marL="0" lvl="0" indent="0" algn="l" rtl="0">
              <a:spcBef>
                <a:spcPts val="0"/>
              </a:spcBef>
              <a:spcAft>
                <a:spcPts val="0"/>
              </a:spcAft>
              <a:buNone/>
            </a:pPr>
            <a:endParaRPr sz="1200">
              <a:solidFill>
                <a:srgbClr val="666666"/>
              </a:solidFill>
              <a:latin typeface="Calibri"/>
              <a:ea typeface="Calibri"/>
              <a:cs typeface="Calibri"/>
              <a:sym typeface="Calibri"/>
            </a:endParaRPr>
          </a:p>
          <a:p>
            <a:pPr marL="0" lvl="0" indent="0" algn="l" rtl="0">
              <a:spcBef>
                <a:spcPts val="0"/>
              </a:spcBef>
              <a:spcAft>
                <a:spcPts val="0"/>
              </a:spcAft>
              <a:buNone/>
            </a:pPr>
            <a:r>
              <a:rPr lang="ru" sz="1200">
                <a:solidFill>
                  <a:srgbClr val="666666"/>
                </a:solidFill>
                <a:latin typeface="Calibri"/>
                <a:ea typeface="Calibri"/>
                <a:cs typeface="Calibri"/>
                <a:sym typeface="Calibri"/>
              </a:rPr>
              <a:t>when it oscillates back to right max, the centre of mass shifts, therefore will cause net torque to be anti-clockwise (causing a rotation in the other direction)</a:t>
            </a:r>
            <a:endParaRPr sz="1200">
              <a:solidFill>
                <a:srgbClr val="666666"/>
              </a:solidFill>
              <a:latin typeface="Calibri"/>
              <a:ea typeface="Calibri"/>
              <a:cs typeface="Calibri"/>
              <a:sym typeface="Calibri"/>
            </a:endParaRPr>
          </a:p>
          <a:p>
            <a:pPr marL="0" lvl="0" indent="0" algn="l" rtl="0">
              <a:spcBef>
                <a:spcPts val="0"/>
              </a:spcBef>
              <a:spcAft>
                <a:spcPts val="0"/>
              </a:spcAft>
              <a:buNone/>
            </a:pPr>
            <a:endParaRPr>
              <a:solidFill>
                <a:srgbClr val="666666"/>
              </a:solidFill>
              <a:latin typeface="Calibri"/>
              <a:ea typeface="Calibri"/>
              <a:cs typeface="Calibri"/>
              <a:sym typeface="Calibri"/>
            </a:endParaRPr>
          </a:p>
        </p:txBody>
      </p:sp>
      <p:cxnSp>
        <p:nvCxnSpPr>
          <p:cNvPr id="414" name="Google Shape;414;p31"/>
          <p:cNvCxnSpPr/>
          <p:nvPr/>
        </p:nvCxnSpPr>
        <p:spPr>
          <a:xfrm flipH="1">
            <a:off x="3149975" y="3368975"/>
            <a:ext cx="1247100" cy="573600"/>
          </a:xfrm>
          <a:prstGeom prst="straightConnector1">
            <a:avLst/>
          </a:prstGeom>
          <a:noFill/>
          <a:ln w="9525" cap="flat" cmpd="sng">
            <a:solidFill>
              <a:schemeClr val="dk2"/>
            </a:solidFill>
            <a:prstDash val="solid"/>
            <a:round/>
            <a:headEnd type="none" w="med" len="med"/>
            <a:tailEnd type="triangle" w="med" len="med"/>
          </a:ln>
        </p:spPr>
      </p:cxnSp>
      <p:cxnSp>
        <p:nvCxnSpPr>
          <p:cNvPr id="415" name="Google Shape;415;p31"/>
          <p:cNvCxnSpPr/>
          <p:nvPr/>
        </p:nvCxnSpPr>
        <p:spPr>
          <a:xfrm flipH="1">
            <a:off x="3377500" y="2968400"/>
            <a:ext cx="528000" cy="919500"/>
          </a:xfrm>
          <a:prstGeom prst="straightConnector1">
            <a:avLst/>
          </a:prstGeom>
          <a:noFill/>
          <a:ln w="9525" cap="flat" cmpd="sng">
            <a:solidFill>
              <a:schemeClr val="dk2"/>
            </a:solidFill>
            <a:prstDash val="solid"/>
            <a:round/>
            <a:headEnd type="none" w="med" len="med"/>
            <a:tailEnd type="triangle" w="med" len="med"/>
          </a:ln>
        </p:spPr>
      </p:cxnSp>
      <p:sp>
        <p:nvSpPr>
          <p:cNvPr id="416" name="Google Shape;416;p31"/>
          <p:cNvSpPr txBox="1"/>
          <p:nvPr/>
        </p:nvSpPr>
        <p:spPr>
          <a:xfrm>
            <a:off x="437375" y="172625"/>
            <a:ext cx="3787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800">
                <a:solidFill>
                  <a:schemeClr val="lt1"/>
                </a:solidFill>
                <a:latin typeface="Nunito"/>
                <a:ea typeface="Nunito"/>
                <a:cs typeface="Nunito"/>
                <a:sym typeface="Nunito"/>
              </a:rPr>
              <a:t>Testing different starting positions</a:t>
            </a:r>
            <a:endParaRPr sz="1800"/>
          </a:p>
        </p:txBody>
      </p:sp>
      <p:pic>
        <p:nvPicPr>
          <p:cNvPr id="417" name="Google Shape;417;p31"/>
          <p:cNvPicPr preferRelativeResize="0"/>
          <p:nvPr/>
        </p:nvPicPr>
        <p:blipFill>
          <a:blip r:embed="rId3">
            <a:alphaModFix/>
          </a:blip>
          <a:stretch>
            <a:fillRect/>
          </a:stretch>
        </p:blipFill>
        <p:spPr>
          <a:xfrm>
            <a:off x="5135300" y="220137"/>
            <a:ext cx="3527424" cy="4703226"/>
          </a:xfrm>
          <a:prstGeom prst="rect">
            <a:avLst/>
          </a:prstGeom>
          <a:noFill/>
          <a:ln>
            <a:noFill/>
          </a:ln>
        </p:spPr>
      </p:pic>
      <p:cxnSp>
        <p:nvCxnSpPr>
          <p:cNvPr id="418" name="Google Shape;418;p31"/>
          <p:cNvCxnSpPr/>
          <p:nvPr/>
        </p:nvCxnSpPr>
        <p:spPr>
          <a:xfrm>
            <a:off x="4224575" y="2119050"/>
            <a:ext cx="3170100" cy="1433100"/>
          </a:xfrm>
          <a:prstGeom prst="straightConnector1">
            <a:avLst/>
          </a:prstGeom>
          <a:noFill/>
          <a:ln w="9525" cap="flat" cmpd="sng">
            <a:solidFill>
              <a:schemeClr val="dk2"/>
            </a:solidFill>
            <a:prstDash val="solid"/>
            <a:round/>
            <a:headEnd type="none" w="med" len="med"/>
            <a:tailEnd type="triangle" w="med" len="med"/>
          </a:ln>
        </p:spPr>
      </p:cxnSp>
      <p:pic>
        <p:nvPicPr>
          <p:cNvPr id="419" name="Google Shape;419;p31"/>
          <p:cNvPicPr preferRelativeResize="0"/>
          <p:nvPr/>
        </p:nvPicPr>
        <p:blipFill>
          <a:blip r:embed="rId4">
            <a:alphaModFix/>
          </a:blip>
          <a:stretch>
            <a:fillRect/>
          </a:stretch>
        </p:blipFill>
        <p:spPr>
          <a:xfrm rot="-5400000">
            <a:off x="1522463" y="1907463"/>
            <a:ext cx="1990524" cy="4041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209900" y="2563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2900"/>
              <a:t>What is the problem asking?</a:t>
            </a:r>
            <a:endParaRPr sz="2900"/>
          </a:p>
        </p:txBody>
      </p:sp>
      <p:sp>
        <p:nvSpPr>
          <p:cNvPr id="135" name="Google Shape;135;p14"/>
          <p:cNvSpPr txBox="1">
            <a:spLocks noGrp="1"/>
          </p:cNvSpPr>
          <p:nvPr>
            <p:ph type="body" idx="1"/>
          </p:nvPr>
        </p:nvSpPr>
        <p:spPr>
          <a:xfrm>
            <a:off x="419700" y="718350"/>
            <a:ext cx="8885100" cy="3706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 sz="1400" i="1" u="sng">
                <a:solidFill>
                  <a:srgbClr val="000000"/>
                </a:solidFill>
              </a:rPr>
              <a:t>13.Friction Oscillator</a:t>
            </a:r>
            <a:endParaRPr sz="1400" i="1" u="sng">
              <a:solidFill>
                <a:srgbClr val="000000"/>
              </a:solidFill>
            </a:endParaRPr>
          </a:p>
          <a:p>
            <a:pPr marL="0" lvl="0" indent="0" algn="l" rtl="0">
              <a:lnSpc>
                <a:spcPct val="115000"/>
              </a:lnSpc>
              <a:spcBef>
                <a:spcPts val="0"/>
              </a:spcBef>
              <a:spcAft>
                <a:spcPts val="0"/>
              </a:spcAft>
              <a:buNone/>
            </a:pPr>
            <a:r>
              <a:rPr lang="ru" sz="1400" i="1">
                <a:solidFill>
                  <a:srgbClr val="000000"/>
                </a:solidFill>
                <a:highlight>
                  <a:srgbClr val="FFFF00"/>
                </a:highlight>
              </a:rPr>
              <a:t>A massive object</a:t>
            </a:r>
            <a:r>
              <a:rPr lang="ru" sz="1400" i="1">
                <a:solidFill>
                  <a:srgbClr val="000000"/>
                </a:solidFill>
              </a:rPr>
              <a:t> is placed onto </a:t>
            </a:r>
            <a:r>
              <a:rPr lang="ru" sz="1400" i="1">
                <a:solidFill>
                  <a:srgbClr val="000000"/>
                </a:solidFill>
                <a:highlight>
                  <a:srgbClr val="FFFF00"/>
                </a:highlight>
              </a:rPr>
              <a:t>two identical parallel horizontal cylinders</a:t>
            </a:r>
            <a:r>
              <a:rPr lang="ru" sz="1400" i="1">
                <a:solidFill>
                  <a:srgbClr val="000000"/>
                </a:solidFill>
              </a:rPr>
              <a:t>. The two cylinders each </a:t>
            </a:r>
            <a:r>
              <a:rPr lang="ru" sz="1400" i="1">
                <a:solidFill>
                  <a:srgbClr val="000000"/>
                </a:solidFill>
                <a:highlight>
                  <a:srgbClr val="FFFF00"/>
                </a:highlight>
              </a:rPr>
              <a:t>rotate</a:t>
            </a:r>
            <a:r>
              <a:rPr lang="ru" sz="1400" i="1">
                <a:solidFill>
                  <a:srgbClr val="000000"/>
                </a:solidFill>
              </a:rPr>
              <a:t> with the same angular velocity, but </a:t>
            </a:r>
            <a:r>
              <a:rPr lang="ru" sz="1400" i="1">
                <a:solidFill>
                  <a:srgbClr val="000000"/>
                </a:solidFill>
                <a:highlight>
                  <a:srgbClr val="FFFF00"/>
                </a:highlight>
              </a:rPr>
              <a:t>in opposite directions</a:t>
            </a:r>
            <a:r>
              <a:rPr lang="ru" sz="1400" i="1">
                <a:solidFill>
                  <a:srgbClr val="000000"/>
                </a:solidFill>
              </a:rPr>
              <a:t>. Investigate how </a:t>
            </a:r>
            <a:r>
              <a:rPr lang="ru" sz="1400" i="1">
                <a:solidFill>
                  <a:srgbClr val="000000"/>
                </a:solidFill>
                <a:highlight>
                  <a:srgbClr val="FFFF00"/>
                </a:highlight>
              </a:rPr>
              <a:t>the motion</a:t>
            </a:r>
            <a:r>
              <a:rPr lang="ru" sz="1400" i="1">
                <a:solidFill>
                  <a:srgbClr val="000000"/>
                </a:solidFill>
              </a:rPr>
              <a:t> of the object on the cylinders </a:t>
            </a:r>
            <a:r>
              <a:rPr lang="ru" sz="1400" i="1">
                <a:solidFill>
                  <a:srgbClr val="000000"/>
                </a:solidFill>
                <a:highlight>
                  <a:srgbClr val="FFFF00"/>
                </a:highlight>
              </a:rPr>
              <a:t>depends on the relevant parameters</a:t>
            </a:r>
            <a:r>
              <a:rPr lang="ru" sz="1400" i="1">
                <a:solidFill>
                  <a:srgbClr val="000000"/>
                </a:solidFill>
              </a:rPr>
              <a:t>.</a:t>
            </a:r>
            <a:endParaRPr sz="1400" i="1">
              <a:solidFill>
                <a:srgbClr val="000000"/>
              </a:solidFill>
            </a:endParaRPr>
          </a:p>
          <a:p>
            <a:pPr marL="0" lvl="0" indent="0" algn="l" rtl="0">
              <a:lnSpc>
                <a:spcPct val="115000"/>
              </a:lnSpc>
              <a:spcBef>
                <a:spcPts val="0"/>
              </a:spcBef>
              <a:spcAft>
                <a:spcPts val="0"/>
              </a:spcAft>
              <a:buNone/>
            </a:pPr>
            <a:endParaRPr sz="1400">
              <a:solidFill>
                <a:srgbClr val="000000"/>
              </a:solidFill>
            </a:endParaRPr>
          </a:p>
          <a:p>
            <a:pPr marL="0" lvl="0" indent="0" algn="l" rtl="0">
              <a:lnSpc>
                <a:spcPct val="115000"/>
              </a:lnSpc>
              <a:spcBef>
                <a:spcPts val="0"/>
              </a:spcBef>
              <a:spcAft>
                <a:spcPts val="0"/>
              </a:spcAft>
              <a:buNone/>
            </a:pPr>
            <a:r>
              <a:rPr lang="ru" sz="1400">
                <a:solidFill>
                  <a:srgbClr val="000000"/>
                </a:solidFill>
              </a:rPr>
              <a:t>We need to record the motion of an object as contact with a friction oscillator causes it to move.</a:t>
            </a:r>
            <a:endParaRPr sz="1400">
              <a:solidFill>
                <a:srgbClr val="000000"/>
              </a:solidFill>
            </a:endParaRPr>
          </a:p>
          <a:p>
            <a:pPr marL="0" lvl="0" indent="0" algn="l" rtl="0">
              <a:lnSpc>
                <a:spcPct val="115000"/>
              </a:lnSpc>
              <a:spcBef>
                <a:spcPts val="0"/>
              </a:spcBef>
              <a:spcAft>
                <a:spcPts val="0"/>
              </a:spcAft>
              <a:buNone/>
            </a:pPr>
            <a:endParaRPr sz="1400">
              <a:solidFill>
                <a:srgbClr val="000000"/>
              </a:solidFill>
            </a:endParaRPr>
          </a:p>
          <a:p>
            <a:pPr marL="0" lvl="0" indent="0" algn="l" rtl="0">
              <a:lnSpc>
                <a:spcPct val="115000"/>
              </a:lnSpc>
              <a:spcBef>
                <a:spcPts val="0"/>
              </a:spcBef>
              <a:spcAft>
                <a:spcPts val="0"/>
              </a:spcAft>
              <a:buNone/>
            </a:pPr>
            <a:r>
              <a:rPr lang="ru" sz="1400">
                <a:solidFill>
                  <a:srgbClr val="000000"/>
                </a:solidFill>
              </a:rPr>
              <a:t>‘A massive object’ - A solid with mass. The mass is constant as it is an object rather than a complex system.</a:t>
            </a:r>
            <a:endParaRPr sz="1400">
              <a:solidFill>
                <a:srgbClr val="000000"/>
              </a:solidFill>
            </a:endParaRPr>
          </a:p>
          <a:p>
            <a:pPr marL="0" lvl="0" indent="0" algn="l" rtl="0">
              <a:lnSpc>
                <a:spcPct val="115000"/>
              </a:lnSpc>
              <a:spcBef>
                <a:spcPts val="0"/>
              </a:spcBef>
              <a:spcAft>
                <a:spcPts val="0"/>
              </a:spcAft>
              <a:buNone/>
            </a:pPr>
            <a:r>
              <a:rPr lang="ru" sz="1400">
                <a:solidFill>
                  <a:srgbClr val="000000"/>
                </a:solidFill>
              </a:rPr>
              <a:t>‘The motion...depends on the relevant parameters’ - factors affecting  the object’s displacement and its derivatives. </a:t>
            </a:r>
            <a:endParaRPr sz="1400">
              <a:solidFill>
                <a:srgbClr val="000000"/>
              </a:solidFill>
            </a:endParaRPr>
          </a:p>
          <a:p>
            <a:pPr marL="0" lvl="0" indent="0" algn="l" rtl="0">
              <a:lnSpc>
                <a:spcPct val="115000"/>
              </a:lnSpc>
              <a:spcBef>
                <a:spcPts val="0"/>
              </a:spcBef>
              <a:spcAft>
                <a:spcPts val="0"/>
              </a:spcAft>
              <a:buNone/>
            </a:pPr>
            <a:r>
              <a:rPr lang="ru" sz="1400">
                <a:solidFill>
                  <a:srgbClr val="000000"/>
                </a:solidFill>
              </a:rPr>
              <a:t>‘Two identical parallel horizontal cylinders’							‘Rotate...in opposite directions’</a:t>
            </a:r>
            <a:r>
              <a:rPr lang="ru" sz="1400">
                <a:solidFill>
                  <a:srgbClr val="0000FF"/>
                </a:solidFill>
              </a:rPr>
              <a:t> </a:t>
            </a:r>
            <a:endParaRPr sz="1400">
              <a:solidFill>
                <a:srgbClr val="0000FF"/>
              </a:solidFill>
            </a:endParaRPr>
          </a:p>
          <a:p>
            <a:pPr marL="0" lvl="0" indent="0" algn="l" rtl="0">
              <a:lnSpc>
                <a:spcPct val="115000"/>
              </a:lnSpc>
              <a:spcBef>
                <a:spcPts val="0"/>
              </a:spcBef>
              <a:spcAft>
                <a:spcPts val="0"/>
              </a:spcAft>
              <a:buNone/>
            </a:pPr>
            <a:endParaRPr sz="1400">
              <a:solidFill>
                <a:srgbClr val="0000FF"/>
              </a:solidFill>
            </a:endParaRPr>
          </a:p>
          <a:p>
            <a:pPr marL="0" lvl="0" indent="0" algn="l" rtl="0">
              <a:lnSpc>
                <a:spcPct val="115000"/>
              </a:lnSpc>
              <a:spcBef>
                <a:spcPts val="0"/>
              </a:spcBef>
              <a:spcAft>
                <a:spcPts val="0"/>
              </a:spcAft>
              <a:buNone/>
            </a:pPr>
            <a:r>
              <a:rPr lang="ru" sz="1400">
                <a:solidFill>
                  <a:srgbClr val="0000FF"/>
                </a:solidFill>
              </a:rPr>
              <a:t>				</a:t>
            </a:r>
            <a:endParaRPr sz="1400">
              <a:solidFill>
                <a:srgbClr val="0000FF"/>
              </a:solidFill>
            </a:endParaRPr>
          </a:p>
          <a:p>
            <a:pPr marL="0" lvl="0" indent="0" algn="l" rtl="0">
              <a:lnSpc>
                <a:spcPct val="100000"/>
              </a:lnSpc>
              <a:spcBef>
                <a:spcPts val="0"/>
              </a:spcBef>
              <a:spcAft>
                <a:spcPts val="0"/>
              </a:spcAft>
              <a:buNone/>
            </a:pPr>
            <a:endParaRPr sz="1600">
              <a:solidFill>
                <a:srgbClr val="0000FF"/>
              </a:solidFill>
            </a:endParaRPr>
          </a:p>
        </p:txBody>
      </p:sp>
      <p:pic>
        <p:nvPicPr>
          <p:cNvPr id="136" name="Google Shape;136;p14"/>
          <p:cNvPicPr preferRelativeResize="0"/>
          <p:nvPr/>
        </p:nvPicPr>
        <p:blipFill rotWithShape="1">
          <a:blip r:embed="rId3">
            <a:alphaModFix/>
          </a:blip>
          <a:srcRect l="9041" t="6592" r="7625" b="6670"/>
          <a:stretch/>
        </p:blipFill>
        <p:spPr>
          <a:xfrm>
            <a:off x="4915775" y="3057601"/>
            <a:ext cx="1509627" cy="1876572"/>
          </a:xfrm>
          <a:prstGeom prst="rect">
            <a:avLst/>
          </a:prstGeom>
          <a:noFill/>
          <a:ln>
            <a:noFill/>
          </a:ln>
        </p:spPr>
      </p:pic>
      <p:pic>
        <p:nvPicPr>
          <p:cNvPr id="137" name="Google Shape;137;p14"/>
          <p:cNvPicPr preferRelativeResize="0"/>
          <p:nvPr/>
        </p:nvPicPr>
        <p:blipFill rotWithShape="1">
          <a:blip r:embed="rId4">
            <a:alphaModFix/>
          </a:blip>
          <a:srcRect l="9188" t="7759" r="12275" b="7343"/>
          <a:stretch/>
        </p:blipFill>
        <p:spPr>
          <a:xfrm rot="-5400000">
            <a:off x="999053" y="2815700"/>
            <a:ext cx="1574572" cy="25262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2"/>
          <p:cNvSpPr txBox="1">
            <a:spLocks noGrp="1"/>
          </p:cNvSpPr>
          <p:nvPr>
            <p:ph type="title"/>
          </p:nvPr>
        </p:nvSpPr>
        <p:spPr>
          <a:xfrm>
            <a:off x="645625" y="2965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600"/>
              <a:t>Research about the material of the objects and the cylinders that have different coefficients of friction</a:t>
            </a:r>
            <a:endParaRPr sz="1600"/>
          </a:p>
        </p:txBody>
      </p:sp>
      <p:sp>
        <p:nvSpPr>
          <p:cNvPr id="425" name="Google Shape;425;p32"/>
          <p:cNvSpPr txBox="1">
            <a:spLocks noGrp="1"/>
          </p:cNvSpPr>
          <p:nvPr>
            <p:ph type="body" idx="1"/>
          </p:nvPr>
        </p:nvSpPr>
        <p:spPr>
          <a:xfrm>
            <a:off x="361375" y="965700"/>
            <a:ext cx="8277300" cy="32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200">
                <a:solidFill>
                  <a:srgbClr val="000000"/>
                </a:solidFill>
              </a:rPr>
              <a:t>Assume that the F is the same(same masses of objects) Examples are given below:</a:t>
            </a:r>
            <a:endParaRPr sz="1200">
              <a:solidFill>
                <a:srgbClr val="000000"/>
              </a:solidFill>
            </a:endParaRPr>
          </a:p>
          <a:p>
            <a:pPr marL="0" lvl="0" indent="0" algn="l" rtl="0">
              <a:spcBef>
                <a:spcPts val="1600"/>
              </a:spcBef>
              <a:spcAft>
                <a:spcPts val="0"/>
              </a:spcAft>
              <a:buNone/>
            </a:pPr>
            <a:r>
              <a:rPr lang="ru" sz="1200">
                <a:solidFill>
                  <a:srgbClr val="000000"/>
                </a:solidFill>
              </a:rPr>
              <a:t>A.Both the objects and the cylinders are made of steel (with the friction coefficient of 0.15)fs=μsF=0.15F</a:t>
            </a:r>
            <a:endParaRPr sz="1200">
              <a:solidFill>
                <a:srgbClr val="000000"/>
              </a:solidFill>
            </a:endParaRPr>
          </a:p>
          <a:p>
            <a:pPr marL="0" lvl="0" indent="0" algn="l" rtl="0">
              <a:spcBef>
                <a:spcPts val="1600"/>
              </a:spcBef>
              <a:spcAft>
                <a:spcPts val="0"/>
              </a:spcAft>
              <a:buNone/>
            </a:pPr>
            <a:r>
              <a:rPr lang="ru" sz="1200">
                <a:solidFill>
                  <a:srgbClr val="000000"/>
                </a:solidFill>
              </a:rPr>
              <a:t>B.Both the objects and the cylinders are made of wood.(with the friction coefficient of 0.35)fw=μwF=0.35F</a:t>
            </a:r>
            <a:endParaRPr sz="1200">
              <a:solidFill>
                <a:srgbClr val="000000"/>
              </a:solidFill>
            </a:endParaRPr>
          </a:p>
          <a:p>
            <a:pPr marL="0" lvl="0" indent="0" algn="l" rtl="0">
              <a:spcBef>
                <a:spcPts val="1600"/>
              </a:spcBef>
              <a:spcAft>
                <a:spcPts val="0"/>
              </a:spcAft>
              <a:buNone/>
            </a:pPr>
            <a:r>
              <a:rPr lang="ru" sz="1200">
                <a:solidFill>
                  <a:srgbClr val="000000"/>
                </a:solidFill>
              </a:rPr>
              <a:t>C.Both the objects and the cylinders are made of glass.(with the friction coefficient of 0.8)fg=μgF=0.8F ---&gt;</a:t>
            </a:r>
            <a:r>
              <a:rPr lang="ru" sz="1200" b="1">
                <a:solidFill>
                  <a:srgbClr val="000000"/>
                </a:solidFill>
              </a:rPr>
              <a:t>Conclusion: fg&gt;fw&gt;fs</a:t>
            </a:r>
            <a:endParaRPr sz="1200">
              <a:solidFill>
                <a:srgbClr val="000000"/>
              </a:solidFill>
            </a:endParaRPr>
          </a:p>
          <a:p>
            <a:pPr marL="0" lvl="0" indent="0" algn="l" rtl="0">
              <a:spcBef>
                <a:spcPts val="1600"/>
              </a:spcBef>
              <a:spcAft>
                <a:spcPts val="0"/>
              </a:spcAft>
              <a:buNone/>
            </a:pPr>
            <a:r>
              <a:rPr lang="ru" sz="1200" b="1">
                <a:solidFill>
                  <a:srgbClr val="000000"/>
                </a:solidFill>
                <a:latin typeface="Arial"/>
                <a:ea typeface="Arial"/>
                <a:cs typeface="Arial"/>
                <a:sym typeface="Arial"/>
              </a:rPr>
              <a:t>Friction Coefficients for some Common Materials and Materials Combinations</a:t>
            </a:r>
            <a:endParaRPr sz="1200" b="1">
              <a:solidFill>
                <a:srgbClr val="000000"/>
              </a:solidFill>
              <a:latin typeface="Arial"/>
              <a:ea typeface="Arial"/>
              <a:cs typeface="Arial"/>
              <a:sym typeface="Arial"/>
            </a:endParaRPr>
          </a:p>
          <a:p>
            <a:pPr marL="0" lvl="0" indent="0" algn="l" rtl="0">
              <a:spcBef>
                <a:spcPts val="400"/>
              </a:spcBef>
              <a:spcAft>
                <a:spcPts val="0"/>
              </a:spcAft>
              <a:buNone/>
            </a:pPr>
            <a:r>
              <a:rPr lang="ru" sz="1200" b="1">
                <a:solidFill>
                  <a:srgbClr val="000000"/>
                </a:solidFill>
                <a:latin typeface="Arial"/>
                <a:ea typeface="Arial"/>
                <a:cs typeface="Arial"/>
                <a:sym typeface="Arial"/>
              </a:rPr>
              <a:t>Now,here is a table below to show the friction coefficients for different material combinations.Click the link: </a:t>
            </a:r>
            <a:r>
              <a:rPr lang="ru" u="sng">
                <a:solidFill>
                  <a:srgbClr val="000000"/>
                </a:solidFill>
                <a:hlinkClick r:id="rId3"/>
              </a:rPr>
              <a:t>https://www.engineeringtoolbox.com/friction-coefficients-d_778.html</a:t>
            </a:r>
            <a:r>
              <a:rPr lang="ru">
                <a:solidFill>
                  <a:srgbClr val="000000"/>
                </a:solidFill>
              </a:rPr>
              <a:t>. </a:t>
            </a:r>
            <a:endParaRPr>
              <a:solidFill>
                <a:srgbClr val="000000"/>
              </a:solidFill>
            </a:endParaRPr>
          </a:p>
          <a:p>
            <a:pPr marL="0" lvl="0" indent="0" algn="l" rtl="0">
              <a:spcBef>
                <a:spcPts val="1600"/>
              </a:spcBef>
              <a:spcAft>
                <a:spcPts val="0"/>
              </a:spcAft>
              <a:buNone/>
            </a:pPr>
            <a:endParaRPr sz="900">
              <a:solidFill>
                <a:srgbClr val="000000"/>
              </a:solidFill>
            </a:endParaRPr>
          </a:p>
          <a:p>
            <a:pPr marL="0" lvl="0" indent="0" algn="l" rtl="0">
              <a:spcBef>
                <a:spcPts val="1600"/>
              </a:spcBef>
              <a:spcAft>
                <a:spcPts val="1600"/>
              </a:spcAft>
              <a:buNone/>
            </a:pPr>
            <a:endParaRPr>
              <a:solidFill>
                <a:srgbClr val="000000"/>
              </a:solidFill>
            </a:endParaRPr>
          </a:p>
        </p:txBody>
      </p:sp>
      <p:sp>
        <p:nvSpPr>
          <p:cNvPr id="426" name="Google Shape;426;p32"/>
          <p:cNvSpPr txBox="1"/>
          <p:nvPr/>
        </p:nvSpPr>
        <p:spPr>
          <a:xfrm>
            <a:off x="283675" y="3378150"/>
            <a:ext cx="8355000" cy="8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The main issue, is that it does not remain a perfectly harmonic oscillator, as the </a:t>
            </a:r>
            <a:r>
              <a:rPr lang="ru" b="1">
                <a:latin typeface="Calibri"/>
                <a:ea typeface="Calibri"/>
                <a:cs typeface="Calibri"/>
                <a:sym typeface="Calibri"/>
              </a:rPr>
              <a:t>coefficient of friction</a:t>
            </a:r>
            <a:r>
              <a:rPr lang="ru">
                <a:latin typeface="Calibri"/>
                <a:ea typeface="Calibri"/>
                <a:cs typeface="Calibri"/>
                <a:sym typeface="Calibri"/>
              </a:rPr>
              <a:t> between the materials changes - due to the sliding in between, and the Nylon used in 3d printing has a linear relationship to COF for 1-3m’s range:    ------Sliding speed increase increases COF-------  </a:t>
            </a:r>
            <a:r>
              <a:rPr lang="ru" sz="1100" u="sng">
                <a:solidFill>
                  <a:schemeClr val="hlink"/>
                </a:solidFill>
                <a:hlinkClick r:id="rId4"/>
              </a:rPr>
              <a:t>https://www.intechopen.com/books/composites-and-their-properties/friction-and-wear-of-polymer-and-composites</a:t>
            </a: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This change may be the reason - there is higher acceleration that expected (due to higher speed difference when rod is moving against rotation of cylinder), and the momentum gained from acceleration causes it to fall off.</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3"/>
          <p:cNvSpPr txBox="1">
            <a:spLocks noGrp="1"/>
          </p:cNvSpPr>
          <p:nvPr>
            <p:ph type="title"/>
          </p:nvPr>
        </p:nvSpPr>
        <p:spPr>
          <a:xfrm>
            <a:off x="619350" y="3016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To test coef. of kinetic friction dependence: </a:t>
            </a:r>
            <a:endParaRPr/>
          </a:p>
        </p:txBody>
      </p:sp>
      <p:sp>
        <p:nvSpPr>
          <p:cNvPr id="432" name="Google Shape;432;p33"/>
          <p:cNvSpPr txBox="1"/>
          <p:nvPr/>
        </p:nvSpPr>
        <p:spPr>
          <a:xfrm>
            <a:off x="400250" y="923450"/>
            <a:ext cx="5243700" cy="6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Testing different materials:</a:t>
            </a: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Metal, Plastic, Rubber, Wood? (While wood may  be a practically possible option, physically the wear on the surface while affect friction as the material degrades)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Testing Shapes:</a:t>
            </a: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-Concave rod (parabolic)</a:t>
            </a: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-Linear rod</a:t>
            </a: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-Long/ short rods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However…</a:t>
            </a: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The oscillations comes down to mass distribution and frictional force, so the dependent variables are:</a:t>
            </a: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Frictional force, Mass distribution (centre of mass), Displacement </a:t>
            </a: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(and correspondingly, through modelling as circular motion of harmonic oscillator - we can find velocity and acceleration)</a:t>
            </a:r>
            <a:endParaRPr>
              <a:latin typeface="Calibri"/>
              <a:ea typeface="Calibri"/>
              <a:cs typeface="Calibri"/>
              <a:sym typeface="Calibri"/>
            </a:endParaRPr>
          </a:p>
        </p:txBody>
      </p:sp>
      <p:sp>
        <p:nvSpPr>
          <p:cNvPr id="433" name="Google Shape;433;p33"/>
          <p:cNvSpPr txBox="1"/>
          <p:nvPr/>
        </p:nvSpPr>
        <p:spPr>
          <a:xfrm>
            <a:off x="5743625" y="1323800"/>
            <a:ext cx="25305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b="1">
                <a:latin typeface="Calibri"/>
                <a:ea typeface="Calibri"/>
                <a:cs typeface="Calibri"/>
                <a:sym typeface="Calibri"/>
              </a:rPr>
              <a:t>In relation to mass:</a:t>
            </a:r>
            <a:endParaRPr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Mass is less of a test factor, as it is more the mass distribution that affects the oscillations -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mg = w, F is proportional to w</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(until a limit. for practical purposes to large of a weight would have too large of an inertial mass to displace from its state of inertia)</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txBox="1">
            <a:spLocks noGrp="1"/>
          </p:cNvSpPr>
          <p:nvPr>
            <p:ph type="title"/>
          </p:nvPr>
        </p:nvSpPr>
        <p:spPr>
          <a:xfrm>
            <a:off x="782150" y="4237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Mathematical representation of motion:</a:t>
            </a:r>
            <a:endParaRPr/>
          </a:p>
        </p:txBody>
      </p:sp>
      <p:sp>
        <p:nvSpPr>
          <p:cNvPr id="439" name="Google Shape;439;p34"/>
          <p:cNvSpPr txBox="1">
            <a:spLocks noGrp="1"/>
          </p:cNvSpPr>
          <p:nvPr>
            <p:ph type="body" idx="1"/>
          </p:nvPr>
        </p:nvSpPr>
        <p:spPr>
          <a:xfrm>
            <a:off x="325425" y="812350"/>
            <a:ext cx="4103700" cy="24480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ru">
                <a:solidFill>
                  <a:srgbClr val="000000"/>
                </a:solidFill>
                <a:latin typeface="Arial"/>
                <a:ea typeface="Arial"/>
                <a:cs typeface="Arial"/>
                <a:sym typeface="Arial"/>
              </a:rPr>
              <a:t>•</a:t>
            </a:r>
            <a:r>
              <a:rPr lang="ru">
                <a:solidFill>
                  <a:srgbClr val="000000"/>
                </a:solidFill>
              </a:rPr>
              <a:t>The object’s motion can be modelled as a harmonic oscillator, and if we use the idea of it’s revolution as a circle. It’s motion can be depicted in the format of a sinusoidal wave function:</a:t>
            </a:r>
            <a:endParaRPr>
              <a:solidFill>
                <a:srgbClr val="000000"/>
              </a:solidFill>
            </a:endParaRPr>
          </a:p>
          <a:p>
            <a:pPr marL="0" lvl="0" indent="0" algn="l" rtl="0">
              <a:lnSpc>
                <a:spcPct val="90000"/>
              </a:lnSpc>
              <a:spcBef>
                <a:spcPts val="1000"/>
              </a:spcBef>
              <a:spcAft>
                <a:spcPts val="0"/>
              </a:spcAft>
              <a:buNone/>
            </a:pPr>
            <a:r>
              <a:rPr lang="ru">
                <a:solidFill>
                  <a:srgbClr val="000000"/>
                </a:solidFill>
                <a:latin typeface="Arial"/>
                <a:ea typeface="Arial"/>
                <a:cs typeface="Arial"/>
                <a:sym typeface="Arial"/>
              </a:rPr>
              <a:t>•</a:t>
            </a:r>
            <a:r>
              <a:rPr lang="ru">
                <a:solidFill>
                  <a:srgbClr val="000000"/>
                </a:solidFill>
              </a:rPr>
              <a:t>Let </a:t>
            </a:r>
            <a:r>
              <a:rPr lang="ru" b="1">
                <a:solidFill>
                  <a:srgbClr val="000000"/>
                </a:solidFill>
              </a:rPr>
              <a:t>t </a:t>
            </a:r>
            <a:r>
              <a:rPr lang="ru">
                <a:solidFill>
                  <a:srgbClr val="000000"/>
                </a:solidFill>
              </a:rPr>
              <a:t>be the </a:t>
            </a:r>
            <a:r>
              <a:rPr lang="ru" b="1">
                <a:solidFill>
                  <a:srgbClr val="000000"/>
                </a:solidFill>
              </a:rPr>
              <a:t>period </a:t>
            </a:r>
            <a:r>
              <a:rPr lang="ru">
                <a:solidFill>
                  <a:srgbClr val="000000"/>
                </a:solidFill>
              </a:rPr>
              <a:t>of a full revolution – or oscillation, from max right, to max left to max right</a:t>
            </a:r>
            <a:endParaRPr>
              <a:solidFill>
                <a:srgbClr val="000000"/>
              </a:solidFill>
            </a:endParaRPr>
          </a:p>
          <a:p>
            <a:pPr marL="0" lvl="0" indent="0" algn="l" rtl="0">
              <a:lnSpc>
                <a:spcPct val="90000"/>
              </a:lnSpc>
              <a:spcBef>
                <a:spcPts val="1000"/>
              </a:spcBef>
              <a:spcAft>
                <a:spcPts val="0"/>
              </a:spcAft>
              <a:buNone/>
            </a:pPr>
            <a:r>
              <a:rPr lang="ru">
                <a:solidFill>
                  <a:srgbClr val="000000"/>
                </a:solidFill>
                <a:latin typeface="Arial"/>
                <a:ea typeface="Arial"/>
                <a:cs typeface="Arial"/>
                <a:sym typeface="Arial"/>
              </a:rPr>
              <a:t>•</a:t>
            </a:r>
            <a:r>
              <a:rPr lang="ru" b="1">
                <a:solidFill>
                  <a:srgbClr val="000000"/>
                </a:solidFill>
                <a:latin typeface="Arial"/>
                <a:ea typeface="Arial"/>
                <a:cs typeface="Arial"/>
                <a:sym typeface="Arial"/>
              </a:rPr>
              <a:t>(2πθ</a:t>
            </a:r>
            <a:r>
              <a:rPr lang="ru" b="1">
                <a:solidFill>
                  <a:srgbClr val="000000"/>
                </a:solidFill>
              </a:rPr>
              <a:t>/360)/T</a:t>
            </a:r>
            <a:r>
              <a:rPr lang="ru">
                <a:solidFill>
                  <a:srgbClr val="000000"/>
                </a:solidFill>
              </a:rPr>
              <a:t> gives the angular velocity, where </a:t>
            </a:r>
            <a:r>
              <a:rPr lang="ru">
                <a:solidFill>
                  <a:srgbClr val="000000"/>
                </a:solidFill>
                <a:latin typeface="Arial"/>
                <a:ea typeface="Arial"/>
                <a:cs typeface="Arial"/>
                <a:sym typeface="Arial"/>
              </a:rPr>
              <a:t>θ</a:t>
            </a:r>
            <a:r>
              <a:rPr lang="ru">
                <a:solidFill>
                  <a:srgbClr val="000000"/>
                </a:solidFill>
              </a:rPr>
              <a:t> is the angular displacement (using the circle model) = </a:t>
            </a:r>
            <a:r>
              <a:rPr lang="ru">
                <a:solidFill>
                  <a:srgbClr val="000000"/>
                </a:solidFill>
                <a:latin typeface="Arial"/>
                <a:ea typeface="Arial"/>
                <a:cs typeface="Arial"/>
                <a:sym typeface="Arial"/>
              </a:rPr>
              <a:t>ω</a:t>
            </a:r>
            <a:endParaRPr>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ru">
                <a:solidFill>
                  <a:srgbClr val="000000"/>
                </a:solidFill>
                <a:latin typeface="Arial"/>
                <a:ea typeface="Arial"/>
                <a:cs typeface="Arial"/>
                <a:sym typeface="Arial"/>
              </a:rPr>
              <a:t>•</a:t>
            </a:r>
            <a:r>
              <a:rPr lang="ru" b="1">
                <a:solidFill>
                  <a:srgbClr val="000000"/>
                </a:solidFill>
                <a:latin typeface="Arial"/>
                <a:ea typeface="Arial"/>
                <a:cs typeface="Arial"/>
                <a:sym typeface="Arial"/>
              </a:rPr>
              <a:t>ω</a:t>
            </a:r>
            <a:r>
              <a:rPr lang="ru" b="1">
                <a:solidFill>
                  <a:srgbClr val="000000"/>
                </a:solidFill>
              </a:rPr>
              <a:t> = </a:t>
            </a:r>
            <a:r>
              <a:rPr lang="ru" b="1">
                <a:solidFill>
                  <a:srgbClr val="000000"/>
                </a:solidFill>
                <a:latin typeface="Arial"/>
                <a:ea typeface="Arial"/>
                <a:cs typeface="Arial"/>
                <a:sym typeface="Arial"/>
              </a:rPr>
              <a:t>((2πθ) )/360T </a:t>
            </a:r>
            <a:r>
              <a:rPr lang="ru">
                <a:solidFill>
                  <a:srgbClr val="000000"/>
                </a:solidFill>
                <a:latin typeface="Arial"/>
                <a:ea typeface="Arial"/>
                <a:cs typeface="Arial"/>
                <a:sym typeface="Arial"/>
              </a:rPr>
              <a:t> can be defined as </a:t>
            </a:r>
            <a:r>
              <a:rPr lang="ru" b="1">
                <a:solidFill>
                  <a:srgbClr val="000000"/>
                </a:solidFill>
                <a:latin typeface="Arial"/>
                <a:ea typeface="Arial"/>
                <a:cs typeface="Arial"/>
                <a:sym typeface="Arial"/>
              </a:rPr>
              <a:t>θ</a:t>
            </a:r>
            <a:r>
              <a:rPr lang="ru" sz="1100" b="1" baseline="-25000">
                <a:solidFill>
                  <a:srgbClr val="000000"/>
                </a:solidFill>
                <a:latin typeface="Arial"/>
                <a:ea typeface="Arial"/>
                <a:cs typeface="Arial"/>
                <a:sym typeface="Arial"/>
              </a:rPr>
              <a:t>d</a:t>
            </a:r>
            <a:r>
              <a:rPr lang="ru" b="1">
                <a:solidFill>
                  <a:srgbClr val="000000"/>
                </a:solidFill>
              </a:rPr>
              <a:t>= Angular displacement</a:t>
            </a:r>
            <a:endParaRPr b="1">
              <a:solidFill>
                <a:srgbClr val="000000"/>
              </a:solidFill>
            </a:endParaRPr>
          </a:p>
          <a:p>
            <a:pPr marL="0" lvl="0" indent="0" algn="l" rtl="0">
              <a:lnSpc>
                <a:spcPct val="90000"/>
              </a:lnSpc>
              <a:spcBef>
                <a:spcPts val="1000"/>
              </a:spcBef>
              <a:spcAft>
                <a:spcPts val="0"/>
              </a:spcAft>
              <a:buNone/>
            </a:pPr>
            <a:r>
              <a:rPr lang="ru">
                <a:solidFill>
                  <a:srgbClr val="000000"/>
                </a:solidFill>
                <a:latin typeface="Arial"/>
                <a:ea typeface="Arial"/>
                <a:cs typeface="Arial"/>
                <a:sym typeface="Arial"/>
              </a:rPr>
              <a:t>•</a:t>
            </a:r>
            <a:r>
              <a:rPr lang="ru">
                <a:solidFill>
                  <a:srgbClr val="000000"/>
                </a:solidFill>
              </a:rPr>
              <a:t>The displacement of the object at time t is d – where, cos(</a:t>
            </a:r>
            <a:r>
              <a:rPr lang="ru">
                <a:solidFill>
                  <a:srgbClr val="000000"/>
                </a:solidFill>
                <a:latin typeface="Arial"/>
                <a:ea typeface="Arial"/>
                <a:cs typeface="Arial"/>
                <a:sym typeface="Arial"/>
              </a:rPr>
              <a:t>d/r)=θ</a:t>
            </a:r>
            <a:r>
              <a:rPr lang="ru">
                <a:solidFill>
                  <a:srgbClr val="000000"/>
                </a:solidFill>
              </a:rPr>
              <a:t> where r is the radius of the circle, or the max displacement of the oscillator from the equilibrium</a:t>
            </a:r>
            <a:endParaRPr>
              <a:solidFill>
                <a:srgbClr val="000000"/>
              </a:solidFill>
            </a:endParaRPr>
          </a:p>
          <a:p>
            <a:pPr marL="0" lvl="0" indent="0" algn="l" rtl="0">
              <a:lnSpc>
                <a:spcPct val="90000"/>
              </a:lnSpc>
              <a:spcBef>
                <a:spcPts val="1000"/>
              </a:spcBef>
              <a:spcAft>
                <a:spcPts val="0"/>
              </a:spcAft>
              <a:buNone/>
            </a:pPr>
            <a:endParaRPr>
              <a:solidFill>
                <a:srgbClr val="666666"/>
              </a:solidFill>
            </a:endParaRPr>
          </a:p>
        </p:txBody>
      </p:sp>
      <p:sp>
        <p:nvSpPr>
          <p:cNvPr id="440" name="Google Shape;440;p34"/>
          <p:cNvSpPr txBox="1"/>
          <p:nvPr/>
        </p:nvSpPr>
        <p:spPr>
          <a:xfrm>
            <a:off x="837825" y="4474650"/>
            <a:ext cx="35913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050">
                <a:solidFill>
                  <a:srgbClr val="980000"/>
                </a:solidFill>
                <a:highlight>
                  <a:srgbClr val="FFFFFF"/>
                </a:highlight>
                <a:latin typeface="Roboto"/>
                <a:ea typeface="Roboto"/>
                <a:cs typeface="Roboto"/>
                <a:sym typeface="Roboto"/>
              </a:rPr>
              <a:t>*Approximate model of motion - since there is no hard grip between the cylinder and the object</a:t>
            </a:r>
            <a:endParaRPr>
              <a:solidFill>
                <a:srgbClr val="980000"/>
              </a:solidFill>
            </a:endParaRPr>
          </a:p>
        </p:txBody>
      </p:sp>
      <p:pic>
        <p:nvPicPr>
          <p:cNvPr id="441" name="Google Shape;441;p34"/>
          <p:cNvPicPr preferRelativeResize="0"/>
          <p:nvPr/>
        </p:nvPicPr>
        <p:blipFill>
          <a:blip r:embed="rId3">
            <a:alphaModFix/>
          </a:blip>
          <a:stretch>
            <a:fillRect/>
          </a:stretch>
        </p:blipFill>
        <p:spPr>
          <a:xfrm rot="-5400000">
            <a:off x="4871650" y="488600"/>
            <a:ext cx="3387200" cy="46871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5"/>
          <p:cNvSpPr txBox="1">
            <a:spLocks noGrp="1"/>
          </p:cNvSpPr>
          <p:nvPr>
            <p:ph type="body" idx="1"/>
          </p:nvPr>
        </p:nvSpPr>
        <p:spPr>
          <a:xfrm>
            <a:off x="357350" y="965575"/>
            <a:ext cx="3392700" cy="24480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ru">
                <a:solidFill>
                  <a:srgbClr val="434343"/>
                </a:solidFill>
              </a:rPr>
              <a:t>As a result, </a:t>
            </a:r>
            <a:r>
              <a:rPr lang="ru" b="1">
                <a:solidFill>
                  <a:srgbClr val="434343"/>
                </a:solidFill>
              </a:rPr>
              <a:t>d = rcos(</a:t>
            </a:r>
            <a:r>
              <a:rPr lang="ru" sz="1400" b="1">
                <a:solidFill>
                  <a:srgbClr val="434343"/>
                </a:solidFill>
                <a:latin typeface="Arial"/>
                <a:ea typeface="Arial"/>
                <a:cs typeface="Arial"/>
                <a:sym typeface="Arial"/>
              </a:rPr>
              <a:t>θ</a:t>
            </a:r>
            <a:r>
              <a:rPr lang="ru" b="1">
                <a:solidFill>
                  <a:srgbClr val="434343"/>
                </a:solidFill>
              </a:rPr>
              <a:t>)</a:t>
            </a:r>
            <a:r>
              <a:rPr lang="ru">
                <a:solidFill>
                  <a:srgbClr val="434343"/>
                </a:solidFill>
              </a:rPr>
              <a:t>, as </a:t>
            </a:r>
            <a:r>
              <a:rPr lang="ru" sz="1400" b="1">
                <a:solidFill>
                  <a:srgbClr val="434343"/>
                </a:solidFill>
                <a:latin typeface="Arial"/>
                <a:ea typeface="Arial"/>
                <a:cs typeface="Arial"/>
                <a:sym typeface="Arial"/>
              </a:rPr>
              <a:t>θ</a:t>
            </a:r>
            <a:r>
              <a:rPr lang="ru">
                <a:solidFill>
                  <a:srgbClr val="434343"/>
                </a:solidFill>
              </a:rPr>
              <a:t> is angular displacement at time t, it can be given by </a:t>
            </a:r>
            <a:r>
              <a:rPr lang="ru" sz="1400">
                <a:solidFill>
                  <a:srgbClr val="434343"/>
                </a:solidFill>
                <a:latin typeface="Arial"/>
                <a:ea typeface="Arial"/>
                <a:cs typeface="Arial"/>
                <a:sym typeface="Arial"/>
              </a:rPr>
              <a:t>ωT </a:t>
            </a:r>
            <a:r>
              <a:rPr lang="ru">
                <a:solidFill>
                  <a:srgbClr val="434343"/>
                </a:solidFill>
              </a:rPr>
              <a:t> </a:t>
            </a:r>
            <a:endParaRPr>
              <a:solidFill>
                <a:srgbClr val="434343"/>
              </a:solidFill>
            </a:endParaRPr>
          </a:p>
          <a:p>
            <a:pPr marL="0" lvl="0" indent="0" algn="l" rtl="0">
              <a:lnSpc>
                <a:spcPct val="90000"/>
              </a:lnSpc>
              <a:spcBef>
                <a:spcPts val="1000"/>
              </a:spcBef>
              <a:spcAft>
                <a:spcPts val="0"/>
              </a:spcAft>
              <a:buNone/>
            </a:pPr>
            <a:r>
              <a:rPr lang="ru">
                <a:solidFill>
                  <a:srgbClr val="434343"/>
                </a:solidFill>
              </a:rPr>
              <a:t>=&gt;</a:t>
            </a:r>
            <a:r>
              <a:rPr lang="ru" b="1">
                <a:solidFill>
                  <a:srgbClr val="434343"/>
                </a:solidFill>
              </a:rPr>
              <a:t> s = </a:t>
            </a:r>
            <a:r>
              <a:rPr lang="ru" b="1">
                <a:solidFill>
                  <a:srgbClr val="434343"/>
                </a:solidFill>
                <a:latin typeface="Arial"/>
                <a:ea typeface="Arial"/>
                <a:cs typeface="Arial"/>
                <a:sym typeface="Arial"/>
              </a:rPr>
              <a:t>cos⁡(</a:t>
            </a:r>
            <a:r>
              <a:rPr lang="ru" sz="1400" b="1">
                <a:solidFill>
                  <a:srgbClr val="434343"/>
                </a:solidFill>
                <a:latin typeface="Arial"/>
                <a:ea typeface="Arial"/>
                <a:cs typeface="Arial"/>
                <a:sym typeface="Arial"/>
              </a:rPr>
              <a:t>ω</a:t>
            </a:r>
            <a:r>
              <a:rPr lang="ru" b="1">
                <a:solidFill>
                  <a:srgbClr val="434343"/>
                </a:solidFill>
              </a:rPr>
              <a:t>t)r – </a:t>
            </a:r>
            <a:r>
              <a:rPr lang="ru" sz="1450" b="1">
                <a:solidFill>
                  <a:srgbClr val="434343"/>
                </a:solidFill>
                <a:latin typeface="Arial"/>
                <a:ea typeface="Arial"/>
                <a:cs typeface="Arial"/>
                <a:sym typeface="Arial"/>
              </a:rPr>
              <a:t>∂(s)/∂(t)</a:t>
            </a:r>
            <a:endParaRPr b="1">
              <a:solidFill>
                <a:srgbClr val="434343"/>
              </a:solidFill>
            </a:endParaRPr>
          </a:p>
          <a:p>
            <a:pPr marL="0" lvl="0" indent="0" algn="l" rtl="0">
              <a:lnSpc>
                <a:spcPct val="90000"/>
              </a:lnSpc>
              <a:spcBef>
                <a:spcPts val="1000"/>
              </a:spcBef>
              <a:spcAft>
                <a:spcPts val="0"/>
              </a:spcAft>
              <a:buNone/>
            </a:pPr>
            <a:r>
              <a:rPr lang="ru">
                <a:solidFill>
                  <a:srgbClr val="434343"/>
                </a:solidFill>
                <a:latin typeface="Arial"/>
                <a:ea typeface="Arial"/>
                <a:cs typeface="Arial"/>
                <a:sym typeface="Arial"/>
              </a:rPr>
              <a:t>•</a:t>
            </a:r>
            <a:r>
              <a:rPr lang="ru">
                <a:solidFill>
                  <a:srgbClr val="434343"/>
                </a:solidFill>
              </a:rPr>
              <a:t>Velocity:</a:t>
            </a:r>
            <a:r>
              <a:rPr lang="ru" b="1">
                <a:solidFill>
                  <a:srgbClr val="434343"/>
                </a:solidFill>
              </a:rPr>
              <a:t> </a:t>
            </a:r>
            <a:r>
              <a:rPr lang="ru" b="1">
                <a:solidFill>
                  <a:srgbClr val="434343"/>
                </a:solidFill>
                <a:latin typeface="Arial"/>
                <a:ea typeface="Arial"/>
                <a:cs typeface="Arial"/>
                <a:sym typeface="Arial"/>
              </a:rPr>
              <a:t>-</a:t>
            </a:r>
            <a:r>
              <a:rPr lang="ru" sz="1200" b="1">
                <a:solidFill>
                  <a:srgbClr val="434343"/>
                </a:solidFill>
                <a:latin typeface="Arial"/>
                <a:ea typeface="Arial"/>
                <a:cs typeface="Arial"/>
                <a:sym typeface="Arial"/>
              </a:rPr>
              <a:t>ωr</a:t>
            </a:r>
            <a:r>
              <a:rPr lang="ru" b="1">
                <a:solidFill>
                  <a:srgbClr val="434343"/>
                </a:solidFill>
                <a:latin typeface="Arial"/>
                <a:ea typeface="Arial"/>
                <a:cs typeface="Arial"/>
                <a:sym typeface="Arial"/>
              </a:rPr>
              <a:t>sin⁡(</a:t>
            </a:r>
            <a:r>
              <a:rPr lang="ru" sz="1400" b="1">
                <a:solidFill>
                  <a:srgbClr val="434343"/>
                </a:solidFill>
                <a:latin typeface="Arial"/>
                <a:ea typeface="Arial"/>
                <a:cs typeface="Arial"/>
                <a:sym typeface="Arial"/>
              </a:rPr>
              <a:t>ω</a:t>
            </a:r>
            <a:r>
              <a:rPr lang="ru" b="1">
                <a:solidFill>
                  <a:srgbClr val="434343"/>
                </a:solidFill>
              </a:rPr>
              <a:t>t) </a:t>
            </a:r>
            <a:endParaRPr b="1">
              <a:solidFill>
                <a:srgbClr val="434343"/>
              </a:solidFill>
            </a:endParaRPr>
          </a:p>
          <a:p>
            <a:pPr marL="0" lvl="0" indent="0" algn="l" rtl="0">
              <a:lnSpc>
                <a:spcPct val="90000"/>
              </a:lnSpc>
              <a:spcBef>
                <a:spcPts val="1000"/>
              </a:spcBef>
              <a:spcAft>
                <a:spcPts val="0"/>
              </a:spcAft>
              <a:buNone/>
            </a:pPr>
            <a:r>
              <a:rPr lang="ru">
                <a:solidFill>
                  <a:srgbClr val="434343"/>
                </a:solidFill>
                <a:latin typeface="Arial"/>
                <a:ea typeface="Arial"/>
                <a:cs typeface="Arial"/>
                <a:sym typeface="Arial"/>
              </a:rPr>
              <a:t>•</a:t>
            </a:r>
            <a:r>
              <a:rPr lang="ru">
                <a:solidFill>
                  <a:srgbClr val="434343"/>
                </a:solidFill>
              </a:rPr>
              <a:t>Acceleration: </a:t>
            </a:r>
            <a:r>
              <a:rPr lang="ru" b="1">
                <a:solidFill>
                  <a:srgbClr val="434343"/>
                </a:solidFill>
              </a:rPr>
              <a:t>-</a:t>
            </a:r>
            <a:r>
              <a:rPr lang="ru" sz="1200" b="1">
                <a:solidFill>
                  <a:srgbClr val="434343"/>
                </a:solidFill>
                <a:latin typeface="Arial"/>
                <a:ea typeface="Arial"/>
                <a:cs typeface="Arial"/>
                <a:sym typeface="Arial"/>
              </a:rPr>
              <a:t>ω^2(rcos</a:t>
            </a:r>
            <a:r>
              <a:rPr lang="ru" b="1">
                <a:solidFill>
                  <a:srgbClr val="434343"/>
                </a:solidFill>
                <a:latin typeface="Arial"/>
                <a:ea typeface="Arial"/>
                <a:cs typeface="Arial"/>
                <a:sym typeface="Arial"/>
              </a:rPr>
              <a:t>(</a:t>
            </a:r>
            <a:r>
              <a:rPr lang="ru" sz="1400" b="1">
                <a:solidFill>
                  <a:srgbClr val="434343"/>
                </a:solidFill>
                <a:latin typeface="Arial"/>
                <a:ea typeface="Arial"/>
                <a:cs typeface="Arial"/>
                <a:sym typeface="Arial"/>
              </a:rPr>
              <a:t>ω</a:t>
            </a:r>
            <a:r>
              <a:rPr lang="ru" b="1">
                <a:solidFill>
                  <a:srgbClr val="434343"/>
                </a:solidFill>
              </a:rPr>
              <a:t>t) )</a:t>
            </a:r>
            <a:r>
              <a:rPr lang="ru">
                <a:solidFill>
                  <a:srgbClr val="434343"/>
                </a:solidFill>
              </a:rPr>
              <a:t> – the acceleration at the start must of course be non-zero due to rotation of cylinders</a:t>
            </a:r>
            <a:endParaRPr>
              <a:solidFill>
                <a:srgbClr val="434343"/>
              </a:solidFill>
            </a:endParaRPr>
          </a:p>
          <a:p>
            <a:pPr marL="0" lvl="0" indent="0" algn="l" rtl="0">
              <a:lnSpc>
                <a:spcPct val="90000"/>
              </a:lnSpc>
              <a:spcBef>
                <a:spcPts val="1000"/>
              </a:spcBef>
              <a:spcAft>
                <a:spcPts val="0"/>
              </a:spcAft>
              <a:buNone/>
            </a:pPr>
            <a:endParaRPr>
              <a:solidFill>
                <a:srgbClr val="666666"/>
              </a:solidFill>
            </a:endParaRPr>
          </a:p>
        </p:txBody>
      </p:sp>
      <p:sp>
        <p:nvSpPr>
          <p:cNvPr id="447" name="Google Shape;447;p35"/>
          <p:cNvSpPr txBox="1"/>
          <p:nvPr/>
        </p:nvSpPr>
        <p:spPr>
          <a:xfrm>
            <a:off x="406075" y="3686450"/>
            <a:ext cx="5374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434343"/>
                </a:solidFill>
                <a:latin typeface="Calibri"/>
                <a:ea typeface="Calibri"/>
                <a:cs typeface="Calibri"/>
                <a:sym typeface="Calibri"/>
              </a:rPr>
              <a:t>We will investigate if this model as a simple harmonic oscillator (excluding slip) will function for all experimental configurations (in single dimensions of oscillation) - if the pattern is too irregular, the modelling of motion will have to be computerised</a:t>
            </a:r>
            <a:endParaRPr>
              <a:solidFill>
                <a:srgbClr val="434343"/>
              </a:solidFill>
              <a:latin typeface="Calibri"/>
              <a:ea typeface="Calibri"/>
              <a:cs typeface="Calibri"/>
              <a:sym typeface="Calibri"/>
            </a:endParaRPr>
          </a:p>
        </p:txBody>
      </p:sp>
      <p:sp>
        <p:nvSpPr>
          <p:cNvPr id="448" name="Google Shape;448;p35"/>
          <p:cNvSpPr txBox="1"/>
          <p:nvPr/>
        </p:nvSpPr>
        <p:spPr>
          <a:xfrm>
            <a:off x="301625" y="307050"/>
            <a:ext cx="4387200" cy="7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000">
                <a:solidFill>
                  <a:schemeClr val="lt1"/>
                </a:solidFill>
                <a:latin typeface="Nunito"/>
                <a:ea typeface="Nunito"/>
                <a:cs typeface="Nunito"/>
                <a:sym typeface="Nunito"/>
              </a:rPr>
              <a:t>Modelling motion:</a:t>
            </a:r>
            <a:endParaRPr/>
          </a:p>
        </p:txBody>
      </p:sp>
      <p:pic>
        <p:nvPicPr>
          <p:cNvPr id="449" name="Google Shape;449;p35"/>
          <p:cNvPicPr preferRelativeResize="0"/>
          <p:nvPr/>
        </p:nvPicPr>
        <p:blipFill>
          <a:blip r:embed="rId3">
            <a:alphaModFix/>
          </a:blip>
          <a:stretch>
            <a:fillRect/>
          </a:stretch>
        </p:blipFill>
        <p:spPr>
          <a:xfrm rot="-5400000">
            <a:off x="4808080" y="-477650"/>
            <a:ext cx="2744540"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6"/>
          <p:cNvSpPr txBox="1">
            <a:spLocks noGrp="1"/>
          </p:cNvSpPr>
          <p:nvPr>
            <p:ph type="title"/>
          </p:nvPr>
        </p:nvSpPr>
        <p:spPr>
          <a:xfrm>
            <a:off x="819150" y="2851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Equipment</a:t>
            </a:r>
            <a:endParaRPr/>
          </a:p>
        </p:txBody>
      </p:sp>
      <p:sp>
        <p:nvSpPr>
          <p:cNvPr id="455" name="Google Shape;455;p36"/>
          <p:cNvSpPr txBox="1">
            <a:spLocks noGrp="1"/>
          </p:cNvSpPr>
          <p:nvPr>
            <p:ph type="body" idx="1"/>
          </p:nvPr>
        </p:nvSpPr>
        <p:spPr>
          <a:xfrm>
            <a:off x="819150" y="504700"/>
            <a:ext cx="7505700" cy="2638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666666"/>
              </a:solidFill>
            </a:endParaRPr>
          </a:p>
          <a:p>
            <a:pPr marL="457200" lvl="0" indent="-311150" algn="l" rtl="0">
              <a:spcBef>
                <a:spcPts val="1600"/>
              </a:spcBef>
              <a:spcAft>
                <a:spcPts val="0"/>
              </a:spcAft>
              <a:buClr>
                <a:srgbClr val="000000"/>
              </a:buClr>
              <a:buSzPts val="1300"/>
              <a:buChar char="-"/>
            </a:pPr>
            <a:r>
              <a:rPr lang="ru">
                <a:solidFill>
                  <a:srgbClr val="000000"/>
                </a:solidFill>
              </a:rPr>
              <a:t>Metal/ Glass/ Rubber/Plastic* Rods (and a Plastic/ metal Parabolic rod - </a:t>
            </a:r>
            <a:endParaRPr>
              <a:solidFill>
                <a:srgbClr val="000000"/>
              </a:solidFill>
            </a:endParaRPr>
          </a:p>
          <a:p>
            <a:pPr marL="457200" lvl="0" indent="-311150" algn="l" rtl="0">
              <a:spcBef>
                <a:spcPts val="0"/>
              </a:spcBef>
              <a:spcAft>
                <a:spcPts val="0"/>
              </a:spcAft>
              <a:buClr>
                <a:srgbClr val="000000"/>
              </a:buClr>
              <a:buSzPts val="1300"/>
              <a:buChar char="-"/>
            </a:pPr>
            <a:r>
              <a:rPr lang="ru">
                <a:solidFill>
                  <a:srgbClr val="000000"/>
                </a:solidFill>
              </a:rPr>
              <a:t>Metal gears with a Roller Chain configuration </a:t>
            </a:r>
            <a:endParaRPr>
              <a:solidFill>
                <a:srgbClr val="000000"/>
              </a:solidFill>
            </a:endParaRPr>
          </a:p>
          <a:p>
            <a:pPr marL="457200" lvl="0" indent="-311150" algn="l" rtl="0">
              <a:spcBef>
                <a:spcPts val="0"/>
              </a:spcBef>
              <a:spcAft>
                <a:spcPts val="0"/>
              </a:spcAft>
              <a:buClr>
                <a:srgbClr val="000000"/>
              </a:buClr>
              <a:buSzPts val="1300"/>
              <a:buChar char="-"/>
            </a:pPr>
            <a:r>
              <a:rPr lang="ru">
                <a:solidFill>
                  <a:srgbClr val="000000"/>
                </a:solidFill>
              </a:rPr>
              <a:t>High torque DC motor </a:t>
            </a:r>
            <a:endParaRPr>
              <a:solidFill>
                <a:srgbClr val="000000"/>
              </a:solidFill>
            </a:endParaRPr>
          </a:p>
          <a:p>
            <a:pPr marL="457200" lvl="0" indent="-311150" algn="l" rtl="0">
              <a:spcBef>
                <a:spcPts val="0"/>
              </a:spcBef>
              <a:spcAft>
                <a:spcPts val="0"/>
              </a:spcAft>
              <a:buClr>
                <a:srgbClr val="000000"/>
              </a:buClr>
              <a:buSzPts val="1300"/>
              <a:buChar char="-"/>
            </a:pPr>
            <a:r>
              <a:rPr lang="ru">
                <a:solidFill>
                  <a:srgbClr val="000000"/>
                </a:solidFill>
              </a:rPr>
              <a:t>Chassis for the cylinders (3D printed and/or created - metals ideally due to plasticity of normal plastics affecting integrity)</a:t>
            </a:r>
            <a:endParaRPr>
              <a:solidFill>
                <a:srgbClr val="000000"/>
              </a:solidFill>
            </a:endParaRPr>
          </a:p>
          <a:p>
            <a:pPr marL="457200" lvl="0" indent="-311150" algn="l" rtl="0">
              <a:spcBef>
                <a:spcPts val="0"/>
              </a:spcBef>
              <a:spcAft>
                <a:spcPts val="0"/>
              </a:spcAft>
              <a:buClr>
                <a:srgbClr val="000000"/>
              </a:buClr>
              <a:buSzPts val="1300"/>
              <a:buChar char="-"/>
            </a:pPr>
            <a:r>
              <a:rPr lang="ru">
                <a:solidFill>
                  <a:srgbClr val="000000"/>
                </a:solidFill>
              </a:rPr>
              <a:t>High resolution camera and Motion tracking software for measurements of displacement and velocity</a:t>
            </a:r>
            <a:endParaRPr>
              <a:solidFill>
                <a:srgbClr val="000000"/>
              </a:solidFill>
            </a:endParaRPr>
          </a:p>
          <a:p>
            <a:pPr marL="457200" lvl="0" indent="-311150" algn="l" rtl="0">
              <a:spcBef>
                <a:spcPts val="0"/>
              </a:spcBef>
              <a:spcAft>
                <a:spcPts val="0"/>
              </a:spcAft>
              <a:buClr>
                <a:srgbClr val="000000"/>
              </a:buClr>
              <a:buSzPts val="1300"/>
              <a:buChar char="-"/>
            </a:pPr>
            <a:r>
              <a:rPr lang="ru">
                <a:solidFill>
                  <a:srgbClr val="000000"/>
                </a:solidFill>
              </a:rPr>
              <a:t>Flat electric weight scales to measure the distribution of masses (forces) over the two cylinders during oscillations </a:t>
            </a:r>
            <a:endParaRPr>
              <a:solidFill>
                <a:srgbClr val="000000"/>
              </a:solidFill>
            </a:endParaRPr>
          </a:p>
          <a:p>
            <a:pPr marL="457200" lvl="0" indent="-311150" algn="l" rtl="0">
              <a:spcBef>
                <a:spcPts val="0"/>
              </a:spcBef>
              <a:spcAft>
                <a:spcPts val="0"/>
              </a:spcAft>
              <a:buClr>
                <a:srgbClr val="000000"/>
              </a:buClr>
              <a:buSzPts val="1300"/>
              <a:buChar char="-"/>
            </a:pPr>
            <a:r>
              <a:rPr lang="ru">
                <a:solidFill>
                  <a:srgbClr val="000000"/>
                </a:solidFill>
              </a:rPr>
              <a:t>Set up for an experiment to measure coef. of kinetic friction between different materials</a:t>
            </a:r>
            <a:endParaRPr>
              <a:solidFill>
                <a:srgbClr val="000000"/>
              </a:solidFill>
            </a:endParaRPr>
          </a:p>
          <a:p>
            <a:pPr marL="457200" lvl="0" indent="-311150" algn="l" rtl="0">
              <a:spcBef>
                <a:spcPts val="0"/>
              </a:spcBef>
              <a:spcAft>
                <a:spcPts val="0"/>
              </a:spcAft>
              <a:buClr>
                <a:srgbClr val="000000"/>
              </a:buClr>
              <a:buSzPts val="1300"/>
              <a:buChar char="-"/>
            </a:pPr>
            <a:r>
              <a:rPr lang="ru">
                <a:solidFill>
                  <a:srgbClr val="000000"/>
                </a:solidFill>
              </a:rPr>
              <a:t>Ruler/ Vernier Caliper to measure dimensions of the Objects</a:t>
            </a:r>
            <a:endParaRPr>
              <a:solidFill>
                <a:srgbClr val="000000"/>
              </a:solidFill>
            </a:endParaRPr>
          </a:p>
          <a:p>
            <a:pPr marL="457200" lvl="0" indent="0" algn="l" rtl="0">
              <a:spcBef>
                <a:spcPts val="1600"/>
              </a:spcBef>
              <a:spcAft>
                <a:spcPts val="0"/>
              </a:spcAft>
              <a:buNone/>
            </a:pPr>
            <a:r>
              <a:rPr lang="ru">
                <a:solidFill>
                  <a:srgbClr val="000000"/>
                </a:solidFill>
              </a:rPr>
              <a:t>*Plastic should be a Thermoplastic, with high density, PMMA or PVC is ideal (to reduce effects of temperature of structure)</a:t>
            </a:r>
            <a:endParaRPr>
              <a:solidFill>
                <a:srgbClr val="000000"/>
              </a:solidFill>
            </a:endParaRPr>
          </a:p>
          <a:p>
            <a:pPr marL="0" lvl="0" indent="0" algn="l" rtl="0">
              <a:spcBef>
                <a:spcPts val="1600"/>
              </a:spcBef>
              <a:spcAft>
                <a:spcPts val="0"/>
              </a:spcAft>
              <a:buNone/>
            </a:pPr>
            <a:endParaRPr>
              <a:solidFill>
                <a:srgbClr val="FF0000"/>
              </a:solidFill>
            </a:endParaRPr>
          </a:p>
          <a:p>
            <a:pPr marL="0" lvl="0" indent="0" algn="l" rtl="0">
              <a:spcBef>
                <a:spcPts val="16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7"/>
          <p:cNvSpPr txBox="1">
            <a:spLocks noGrp="1"/>
          </p:cNvSpPr>
          <p:nvPr>
            <p:ph type="title"/>
          </p:nvPr>
        </p:nvSpPr>
        <p:spPr>
          <a:xfrm>
            <a:off x="429025" y="4634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2400"/>
              <a:t>Experimental procedure</a:t>
            </a:r>
            <a:endParaRPr sz="2400"/>
          </a:p>
        </p:txBody>
      </p:sp>
      <p:sp>
        <p:nvSpPr>
          <p:cNvPr id="461" name="Google Shape;461;p37"/>
          <p:cNvSpPr txBox="1">
            <a:spLocks noGrp="1"/>
          </p:cNvSpPr>
          <p:nvPr>
            <p:ph type="body" idx="1"/>
          </p:nvPr>
        </p:nvSpPr>
        <p:spPr>
          <a:xfrm>
            <a:off x="369225" y="987500"/>
            <a:ext cx="4143000" cy="2448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arenR"/>
            </a:pPr>
            <a:r>
              <a:rPr lang="ru"/>
              <a:t>High torque motor used for controlling the rotation of the Cylinders</a:t>
            </a:r>
            <a:endParaRPr/>
          </a:p>
          <a:p>
            <a:pPr marL="457200" lvl="0" indent="-311150" algn="l" rtl="0">
              <a:spcBef>
                <a:spcPts val="0"/>
              </a:spcBef>
              <a:spcAft>
                <a:spcPts val="0"/>
              </a:spcAft>
              <a:buSzPts val="1300"/>
              <a:buAutoNum type="arabicParenR"/>
            </a:pPr>
            <a:r>
              <a:rPr lang="ru"/>
              <a:t>A generator will be attached on the other side - so current input can be used to measure the rotational velocity-  used to monitor RPM, and will control current flow to adjust RPM</a:t>
            </a:r>
            <a:endParaRPr/>
          </a:p>
          <a:p>
            <a:pPr marL="457200" lvl="0" indent="-311150" algn="l" rtl="0">
              <a:spcBef>
                <a:spcPts val="0"/>
              </a:spcBef>
              <a:spcAft>
                <a:spcPts val="0"/>
              </a:spcAft>
              <a:buSzPts val="1300"/>
              <a:buAutoNum type="arabicParenR"/>
            </a:pPr>
            <a:r>
              <a:rPr lang="ru"/>
              <a:t>Trigonal members for greater support - and axles on both sides</a:t>
            </a:r>
            <a:endParaRPr/>
          </a:p>
          <a:p>
            <a:pPr marL="457200" lvl="0" indent="-311150" algn="l" rtl="0">
              <a:spcBef>
                <a:spcPts val="0"/>
              </a:spcBef>
              <a:spcAft>
                <a:spcPts val="0"/>
              </a:spcAft>
              <a:buSzPts val="1300"/>
              <a:buAutoNum type="arabicParenR"/>
            </a:pPr>
            <a:r>
              <a:rPr lang="ru"/>
              <a:t>Non-slip gear chain used, with alternating gears so the cylinders rotate in opposite directions</a:t>
            </a:r>
            <a:endParaRPr/>
          </a:p>
          <a:p>
            <a:pPr marL="457200" lvl="0" indent="-311150" algn="l" rtl="0">
              <a:spcBef>
                <a:spcPts val="0"/>
              </a:spcBef>
              <a:spcAft>
                <a:spcPts val="0"/>
              </a:spcAft>
              <a:buSzPts val="1300"/>
              <a:buAutoNum type="arabicParenR"/>
            </a:pPr>
            <a:r>
              <a:rPr lang="ru" b="1"/>
              <a:t>High resolution camera input </a:t>
            </a:r>
            <a:r>
              <a:rPr lang="ru"/>
              <a:t>to computer - for motion tracking, used for measurements of displacement with respect to time</a:t>
            </a:r>
            <a:endParaRPr/>
          </a:p>
        </p:txBody>
      </p:sp>
      <p:pic>
        <p:nvPicPr>
          <p:cNvPr id="462" name="Google Shape;462;p37"/>
          <p:cNvPicPr preferRelativeResize="0"/>
          <p:nvPr/>
        </p:nvPicPr>
        <p:blipFill>
          <a:blip r:embed="rId3">
            <a:alphaModFix/>
          </a:blip>
          <a:stretch>
            <a:fillRect/>
          </a:stretch>
        </p:blipFill>
        <p:spPr>
          <a:xfrm rot="-5400000">
            <a:off x="5138249" y="-16826"/>
            <a:ext cx="3093151" cy="4345200"/>
          </a:xfrm>
          <a:prstGeom prst="rect">
            <a:avLst/>
          </a:prstGeom>
          <a:noFill/>
          <a:ln>
            <a:noFill/>
          </a:ln>
        </p:spPr>
      </p:pic>
      <p:sp>
        <p:nvSpPr>
          <p:cNvPr id="463" name="Google Shape;463;p37"/>
          <p:cNvSpPr txBox="1"/>
          <p:nvPr/>
        </p:nvSpPr>
        <p:spPr>
          <a:xfrm>
            <a:off x="399650" y="4151800"/>
            <a:ext cx="7505700" cy="5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b="1">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8"/>
          <p:cNvSpPr txBox="1">
            <a:spLocks noGrp="1"/>
          </p:cNvSpPr>
          <p:nvPr>
            <p:ph type="title"/>
          </p:nvPr>
        </p:nvSpPr>
        <p:spPr>
          <a:xfrm>
            <a:off x="701950" y="3974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2400"/>
              <a:t>Exact experimental procedure and Data collection systems</a:t>
            </a:r>
            <a:endParaRPr sz="2400"/>
          </a:p>
        </p:txBody>
      </p:sp>
      <p:sp>
        <p:nvSpPr>
          <p:cNvPr id="469" name="Google Shape;469;p38"/>
          <p:cNvSpPr txBox="1">
            <a:spLocks noGrp="1"/>
          </p:cNvSpPr>
          <p:nvPr>
            <p:ph type="body" idx="1"/>
          </p:nvPr>
        </p:nvSpPr>
        <p:spPr>
          <a:xfrm>
            <a:off x="304800" y="1290425"/>
            <a:ext cx="30552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rgbClr val="000000"/>
                </a:solidFill>
              </a:rPr>
              <a:t>Data collection:</a:t>
            </a:r>
            <a:endParaRPr b="1">
              <a:solidFill>
                <a:srgbClr val="000000"/>
              </a:solidFill>
            </a:endParaRPr>
          </a:p>
          <a:p>
            <a:pPr marL="0" lvl="0" indent="0" algn="l" rtl="0">
              <a:spcBef>
                <a:spcPts val="1600"/>
              </a:spcBef>
              <a:spcAft>
                <a:spcPts val="0"/>
              </a:spcAft>
              <a:buNone/>
            </a:pPr>
            <a:r>
              <a:rPr lang="ru">
                <a:solidFill>
                  <a:srgbClr val="000000"/>
                </a:solidFill>
              </a:rPr>
              <a:t>1)Light gate (we can put small slits of negligible mass on top of the rods, and measure their acceleration - and see if it matches theoretical acceleration) - or to measure oscillations of extremely small magnitude, we can use ultrasonic sensors or IR emission (at one end of the rod)</a:t>
            </a:r>
            <a:endParaRPr>
              <a:solidFill>
                <a:srgbClr val="000000"/>
              </a:solidFill>
            </a:endParaRPr>
          </a:p>
          <a:p>
            <a:pPr marL="0" lvl="0" indent="0" algn="l" rtl="0">
              <a:spcBef>
                <a:spcPts val="1600"/>
              </a:spcBef>
              <a:spcAft>
                <a:spcPts val="0"/>
              </a:spcAft>
              <a:buNone/>
            </a:pPr>
            <a:r>
              <a:rPr lang="ru">
                <a:solidFill>
                  <a:srgbClr val="000000"/>
                </a:solidFill>
              </a:rPr>
              <a:t>2)</a:t>
            </a:r>
            <a:r>
              <a:rPr lang="ru" b="1">
                <a:solidFill>
                  <a:srgbClr val="000000"/>
                </a:solidFill>
              </a:rPr>
              <a:t>Simpest:</a:t>
            </a:r>
            <a:r>
              <a:rPr lang="ru">
                <a:solidFill>
                  <a:srgbClr val="000000"/>
                </a:solidFill>
              </a:rPr>
              <a:t> use very high resolution camera where the only limiting uncertainty is resolution, and use it to track the motion (and draw a graph with respect to time)</a:t>
            </a:r>
            <a:endParaRPr>
              <a:solidFill>
                <a:srgbClr val="000000"/>
              </a:solidFill>
            </a:endParaRPr>
          </a:p>
          <a:p>
            <a:pPr marL="0" lvl="0" indent="0" algn="l" rtl="0">
              <a:lnSpc>
                <a:spcPct val="100000"/>
              </a:lnSpc>
              <a:spcBef>
                <a:spcPts val="1600"/>
              </a:spcBef>
              <a:spcAft>
                <a:spcPts val="0"/>
              </a:spcAft>
              <a:buNone/>
            </a:pPr>
            <a:endParaRPr>
              <a:solidFill>
                <a:srgbClr val="434343"/>
              </a:solidFill>
            </a:endParaRPr>
          </a:p>
        </p:txBody>
      </p:sp>
      <p:pic>
        <p:nvPicPr>
          <p:cNvPr id="470" name="Google Shape;470;p38"/>
          <p:cNvPicPr preferRelativeResize="0"/>
          <p:nvPr/>
        </p:nvPicPr>
        <p:blipFill>
          <a:blip r:embed="rId3">
            <a:alphaModFix/>
          </a:blip>
          <a:stretch>
            <a:fillRect/>
          </a:stretch>
        </p:blipFill>
        <p:spPr>
          <a:xfrm rot="-5400000">
            <a:off x="4840632" y="-276850"/>
            <a:ext cx="2579787" cy="5143501"/>
          </a:xfrm>
          <a:prstGeom prst="rect">
            <a:avLst/>
          </a:prstGeom>
          <a:noFill/>
          <a:ln>
            <a:noFill/>
          </a:ln>
        </p:spPr>
      </p:pic>
      <p:sp>
        <p:nvSpPr>
          <p:cNvPr id="471" name="Google Shape;471;p38"/>
          <p:cNvSpPr txBox="1"/>
          <p:nvPr/>
        </p:nvSpPr>
        <p:spPr>
          <a:xfrm>
            <a:off x="3041700" y="3738425"/>
            <a:ext cx="5942700" cy="6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100" b="1" u="sng">
                <a:solidFill>
                  <a:schemeClr val="hlink"/>
                </a:solidFill>
                <a:hlinkClick r:id="rId4"/>
              </a:rPr>
              <a:t>https://www.ssontech.com/download.html</a:t>
            </a:r>
            <a:r>
              <a:rPr lang="ru" sz="1100" b="1">
                <a:latin typeface="Calibri"/>
                <a:ea typeface="Calibri"/>
                <a:cs typeface="Calibri"/>
                <a:sym typeface="Calibri"/>
              </a:rPr>
              <a:t> or </a:t>
            </a:r>
            <a:r>
              <a:rPr lang="ru" sz="1100" b="1" u="sng">
                <a:solidFill>
                  <a:schemeClr val="hlink"/>
                </a:solidFill>
                <a:hlinkClick r:id="rId5"/>
              </a:rPr>
              <a:t>https://borisfx.com/products/mocha-pro/</a:t>
            </a:r>
            <a:r>
              <a:rPr lang="ru" sz="1100" b="1">
                <a:latin typeface="Calibri"/>
                <a:ea typeface="Calibri"/>
                <a:cs typeface="Calibri"/>
                <a:sym typeface="Calibri"/>
              </a:rPr>
              <a:t> - Syntheyes pro or Mocha pro (or similar motion tracking tools for Real-time graph composition)</a:t>
            </a:r>
            <a:endParaRPr sz="1100" b="1">
              <a:latin typeface="Calibri"/>
              <a:ea typeface="Calibri"/>
              <a:cs typeface="Calibri"/>
              <a:sym typeface="Calibri"/>
            </a:endParaRPr>
          </a:p>
          <a:p>
            <a:pPr marL="0" lvl="0" indent="0" algn="l" rtl="0">
              <a:spcBef>
                <a:spcPts val="0"/>
              </a:spcBef>
              <a:spcAft>
                <a:spcPts val="0"/>
              </a:spcAft>
              <a:buNone/>
            </a:pPr>
            <a:endParaRPr sz="1100" b="1">
              <a:latin typeface="Calibri"/>
              <a:ea typeface="Calibri"/>
              <a:cs typeface="Calibri"/>
              <a:sym typeface="Calibri"/>
            </a:endParaRPr>
          </a:p>
          <a:p>
            <a:pPr marL="0" lvl="0" indent="0" algn="l" rtl="0">
              <a:spcBef>
                <a:spcPts val="0"/>
              </a:spcBef>
              <a:spcAft>
                <a:spcPts val="0"/>
              </a:spcAft>
              <a:buNone/>
            </a:pPr>
            <a:endParaRPr sz="1100" b="1">
              <a:latin typeface="Calibri"/>
              <a:ea typeface="Calibri"/>
              <a:cs typeface="Calibri"/>
              <a:sym typeface="Calibri"/>
            </a:endParaRPr>
          </a:p>
          <a:p>
            <a:pPr marL="0" lvl="0" indent="0" algn="l" rtl="0">
              <a:spcBef>
                <a:spcPts val="0"/>
              </a:spcBef>
              <a:spcAft>
                <a:spcPts val="0"/>
              </a:spcAft>
              <a:buNone/>
            </a:pPr>
            <a:r>
              <a:rPr lang="ru" sz="1100">
                <a:latin typeface="Calibri"/>
                <a:ea typeface="Calibri"/>
                <a:cs typeface="Calibri"/>
                <a:sym typeface="Calibri"/>
              </a:rPr>
              <a:t>*Camera must be isolated from the surface of the system to minimise  disturbances form oscillations</a:t>
            </a:r>
            <a:endParaRPr sz="1100">
              <a:latin typeface="Calibri"/>
              <a:ea typeface="Calibri"/>
              <a:cs typeface="Calibri"/>
              <a:sym typeface="Calibri"/>
            </a:endParaRPr>
          </a:p>
        </p:txBody>
      </p:sp>
      <p:sp>
        <p:nvSpPr>
          <p:cNvPr id="472" name="Google Shape;472;p38"/>
          <p:cNvSpPr txBox="1"/>
          <p:nvPr/>
        </p:nvSpPr>
        <p:spPr>
          <a:xfrm>
            <a:off x="6098200" y="3208675"/>
            <a:ext cx="23682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900">
                <a:latin typeface="Calibri"/>
                <a:ea typeface="Calibri"/>
                <a:cs typeface="Calibri"/>
                <a:sym typeface="Calibri"/>
              </a:rPr>
              <a:t>Repeated graphs - and  create a ‘mean’ graph by taking a mean of  coordinates of each point</a:t>
            </a:r>
            <a:endParaRPr sz="9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9"/>
          <p:cNvSpPr txBox="1">
            <a:spLocks noGrp="1"/>
          </p:cNvSpPr>
          <p:nvPr>
            <p:ph type="title"/>
          </p:nvPr>
        </p:nvSpPr>
        <p:spPr>
          <a:xfrm>
            <a:off x="584250" y="295450"/>
            <a:ext cx="44796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2400"/>
              <a:t>Sub-experiment for testing the coefficient of friction </a:t>
            </a:r>
            <a:r>
              <a:rPr lang="ru"/>
              <a:t> </a:t>
            </a:r>
            <a:endParaRPr/>
          </a:p>
        </p:txBody>
      </p:sp>
      <p:sp>
        <p:nvSpPr>
          <p:cNvPr id="478" name="Google Shape;478;p3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479" name="Google Shape;479;p39"/>
          <p:cNvPicPr preferRelativeResize="0"/>
          <p:nvPr/>
        </p:nvPicPr>
        <p:blipFill>
          <a:blip r:embed="rId3">
            <a:alphaModFix/>
          </a:blip>
          <a:stretch>
            <a:fillRect/>
          </a:stretch>
        </p:blipFill>
        <p:spPr>
          <a:xfrm>
            <a:off x="4685575" y="684675"/>
            <a:ext cx="2468325" cy="1763100"/>
          </a:xfrm>
          <a:prstGeom prst="rect">
            <a:avLst/>
          </a:prstGeom>
          <a:noFill/>
          <a:ln>
            <a:noFill/>
          </a:ln>
        </p:spPr>
      </p:pic>
      <p:sp>
        <p:nvSpPr>
          <p:cNvPr id="480" name="Google Shape;480;p39"/>
          <p:cNvSpPr txBox="1"/>
          <p:nvPr/>
        </p:nvSpPr>
        <p:spPr>
          <a:xfrm>
            <a:off x="465775" y="1250050"/>
            <a:ext cx="4410900" cy="28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-Mg is the force accelerating the body</a:t>
            </a: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-mg is the Normal force - coefficient of friction can be calculated:</a:t>
            </a:r>
            <a:endParaRPr>
              <a:latin typeface="Calibri"/>
              <a:ea typeface="Calibri"/>
              <a:cs typeface="Calibri"/>
              <a:sym typeface="Calibri"/>
            </a:endParaRPr>
          </a:p>
          <a:p>
            <a:pPr marL="0" lvl="0" indent="0" algn="l" rtl="0">
              <a:spcBef>
                <a:spcPts val="0"/>
              </a:spcBef>
              <a:spcAft>
                <a:spcPts val="0"/>
              </a:spcAft>
              <a:buNone/>
            </a:pPr>
            <a:r>
              <a:rPr lang="ru" b="1">
                <a:latin typeface="Calibri"/>
                <a:ea typeface="Calibri"/>
                <a:cs typeface="Calibri"/>
                <a:sym typeface="Calibri"/>
              </a:rPr>
              <a:t>F</a:t>
            </a:r>
            <a:r>
              <a:rPr lang="ru" sz="1800" b="1" baseline="-25000">
                <a:latin typeface="Calibri"/>
                <a:ea typeface="Calibri"/>
                <a:cs typeface="Calibri"/>
                <a:sym typeface="Calibri"/>
              </a:rPr>
              <a:t>s/k </a:t>
            </a:r>
            <a:r>
              <a:rPr lang="ru" b="1">
                <a:latin typeface="Calibri"/>
                <a:ea typeface="Calibri"/>
                <a:cs typeface="Calibri"/>
                <a:sym typeface="Calibri"/>
              </a:rPr>
              <a:t>= Mg</a:t>
            </a:r>
            <a:r>
              <a:rPr lang="ru">
                <a:latin typeface="Calibri"/>
                <a:ea typeface="Calibri"/>
                <a:cs typeface="Calibri"/>
                <a:sym typeface="Calibri"/>
              </a:rPr>
              <a:t> (weight of mass)</a:t>
            </a: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a:t>
            </a:r>
            <a:r>
              <a:rPr lang="ru" b="1">
                <a:latin typeface="Calibri"/>
                <a:ea typeface="Calibri"/>
                <a:cs typeface="Calibri"/>
                <a:sym typeface="Calibri"/>
              </a:rPr>
              <a:t>F</a:t>
            </a:r>
            <a:r>
              <a:rPr lang="ru" sz="1800" b="1" baseline="-25000">
                <a:latin typeface="Calibri"/>
                <a:ea typeface="Calibri"/>
                <a:cs typeface="Calibri"/>
                <a:sym typeface="Calibri"/>
              </a:rPr>
              <a:t>k</a:t>
            </a:r>
            <a:r>
              <a:rPr lang="ru">
                <a:latin typeface="Calibri"/>
                <a:ea typeface="Calibri"/>
                <a:cs typeface="Calibri"/>
                <a:sym typeface="Calibri"/>
              </a:rPr>
              <a:t> only remains Kinetic when the body is in Uniform velocity → as </a:t>
            </a:r>
            <a:r>
              <a:rPr lang="ru" sz="1300" b="1">
                <a:solidFill>
                  <a:srgbClr val="434343"/>
                </a:solidFill>
                <a:latin typeface="Calibri"/>
                <a:ea typeface="Calibri"/>
                <a:cs typeface="Calibri"/>
                <a:sym typeface="Calibri"/>
              </a:rPr>
              <a:t>μ</a:t>
            </a:r>
            <a:r>
              <a:rPr lang="ru" sz="900" b="1">
                <a:solidFill>
                  <a:srgbClr val="434343"/>
                </a:solidFill>
                <a:latin typeface="Calibri"/>
                <a:ea typeface="Calibri"/>
                <a:cs typeface="Calibri"/>
                <a:sym typeface="Calibri"/>
              </a:rPr>
              <a:t>k  </a:t>
            </a:r>
            <a:r>
              <a:rPr lang="ru" b="1">
                <a:latin typeface="Calibri"/>
                <a:ea typeface="Calibri"/>
                <a:cs typeface="Calibri"/>
                <a:sym typeface="Calibri"/>
              </a:rPr>
              <a:t>= F</a:t>
            </a:r>
            <a:r>
              <a:rPr lang="ru" sz="1800" b="1" baseline="-25000">
                <a:latin typeface="Calibri"/>
                <a:ea typeface="Calibri"/>
                <a:cs typeface="Calibri"/>
                <a:sym typeface="Calibri"/>
              </a:rPr>
              <a:t>k</a:t>
            </a:r>
            <a:r>
              <a:rPr lang="ru" b="1">
                <a:latin typeface="Calibri"/>
                <a:ea typeface="Calibri"/>
                <a:cs typeface="Calibri"/>
                <a:sym typeface="Calibri"/>
              </a:rPr>
              <a:t>/ mg  </a:t>
            </a:r>
            <a:r>
              <a:rPr lang="ru">
                <a:latin typeface="Calibri"/>
                <a:ea typeface="Calibri"/>
                <a:cs typeface="Calibri"/>
                <a:sym typeface="Calibri"/>
              </a:rPr>
              <a:t>given that </a:t>
            </a:r>
            <a:r>
              <a:rPr lang="ru" b="1">
                <a:latin typeface="Calibri"/>
                <a:ea typeface="Calibri"/>
                <a:cs typeface="Calibri"/>
                <a:sym typeface="Calibri"/>
              </a:rPr>
              <a:t>Mg = mg</a:t>
            </a:r>
            <a:r>
              <a:rPr lang="ru">
                <a:latin typeface="Calibri"/>
                <a:ea typeface="Calibri"/>
                <a:cs typeface="Calibri"/>
                <a:sym typeface="Calibri"/>
              </a:rPr>
              <a:t> and</a:t>
            </a:r>
            <a:r>
              <a:rPr lang="ru" b="1">
                <a:latin typeface="Calibri"/>
                <a:ea typeface="Calibri"/>
                <a:cs typeface="Calibri"/>
                <a:sym typeface="Calibri"/>
              </a:rPr>
              <a:t> V </a:t>
            </a:r>
            <a:r>
              <a:rPr lang="ru" sz="1200" b="1">
                <a:solidFill>
                  <a:srgbClr val="222222"/>
                </a:solidFill>
                <a:highlight>
                  <a:srgbClr val="FFFFFF"/>
                </a:highlight>
              </a:rPr>
              <a:t>≠ 0</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lnSpc>
                <a:spcPct val="115000"/>
              </a:lnSpc>
              <a:spcBef>
                <a:spcPts val="0"/>
              </a:spcBef>
              <a:spcAft>
                <a:spcPts val="0"/>
              </a:spcAft>
              <a:buNone/>
            </a:pPr>
            <a:r>
              <a:rPr lang="ru" sz="1300" b="1">
                <a:solidFill>
                  <a:srgbClr val="434343"/>
                </a:solidFill>
                <a:latin typeface="Calibri"/>
                <a:ea typeface="Calibri"/>
                <a:cs typeface="Calibri"/>
                <a:sym typeface="Calibri"/>
              </a:rPr>
              <a:t>μ</a:t>
            </a:r>
            <a:r>
              <a:rPr lang="ru" sz="900" b="1">
                <a:solidFill>
                  <a:srgbClr val="434343"/>
                </a:solidFill>
                <a:latin typeface="Calibri"/>
                <a:ea typeface="Calibri"/>
                <a:cs typeface="Calibri"/>
                <a:sym typeface="Calibri"/>
              </a:rPr>
              <a:t>k  </a:t>
            </a:r>
            <a:r>
              <a:rPr lang="ru">
                <a:latin typeface="Calibri"/>
                <a:ea typeface="Calibri"/>
                <a:cs typeface="Calibri"/>
                <a:sym typeface="Calibri"/>
              </a:rPr>
              <a:t>= </a:t>
            </a:r>
            <a:r>
              <a:rPr lang="ru" b="1">
                <a:latin typeface="Calibri"/>
                <a:ea typeface="Calibri"/>
                <a:cs typeface="Calibri"/>
                <a:sym typeface="Calibri"/>
              </a:rPr>
              <a:t>F</a:t>
            </a:r>
            <a:r>
              <a:rPr lang="ru" sz="1800" b="1" baseline="-25000">
                <a:latin typeface="Calibri"/>
                <a:ea typeface="Calibri"/>
                <a:cs typeface="Calibri"/>
                <a:sym typeface="Calibri"/>
              </a:rPr>
              <a:t>k</a:t>
            </a:r>
            <a:r>
              <a:rPr lang="ru" b="1">
                <a:latin typeface="Calibri"/>
                <a:ea typeface="Calibri"/>
                <a:cs typeface="Calibri"/>
                <a:sym typeface="Calibri"/>
              </a:rPr>
              <a:t>/ mg</a:t>
            </a:r>
            <a:r>
              <a:rPr lang="ru">
                <a:latin typeface="Calibri"/>
                <a:ea typeface="Calibri"/>
                <a:cs typeface="Calibri"/>
                <a:sym typeface="Calibri"/>
              </a:rPr>
              <a:t>, where mg = N (normal force)</a:t>
            </a:r>
            <a:endParaRPr>
              <a:latin typeface="Calibri"/>
              <a:ea typeface="Calibri"/>
              <a:cs typeface="Calibri"/>
              <a:sym typeface="Calibri"/>
            </a:endParaRPr>
          </a:p>
          <a:p>
            <a:pPr marL="0" lvl="0" indent="0" algn="l" rtl="0">
              <a:lnSpc>
                <a:spcPct val="115000"/>
              </a:lnSpc>
              <a:spcBef>
                <a:spcPts val="1600"/>
              </a:spcBef>
              <a:spcAft>
                <a:spcPts val="0"/>
              </a:spcAft>
              <a:buNone/>
            </a:pPr>
            <a:r>
              <a:rPr lang="ru">
                <a:latin typeface="Calibri"/>
                <a:ea typeface="Calibri"/>
                <a:cs typeface="Calibri"/>
                <a:sym typeface="Calibri"/>
              </a:rPr>
              <a:t>-We can use a  Light gate to measure if the body is in a state of Uniform Velocity (due to gravity a </a:t>
            </a:r>
            <a:r>
              <a:rPr lang="ru" sz="1200" b="1">
                <a:solidFill>
                  <a:srgbClr val="222222"/>
                </a:solidFill>
                <a:highlight>
                  <a:srgbClr val="FFFFFF"/>
                </a:highlight>
              </a:rPr>
              <a:t>≠ 0 </a:t>
            </a:r>
            <a:r>
              <a:rPr lang="ru" sz="1200">
                <a:solidFill>
                  <a:srgbClr val="222222"/>
                </a:solidFill>
                <a:highlight>
                  <a:srgbClr val="FFFFFF"/>
                </a:highlight>
              </a:rPr>
              <a:t> </a:t>
            </a:r>
            <a:r>
              <a:rPr lang="ru">
                <a:solidFill>
                  <a:srgbClr val="222222"/>
                </a:solidFill>
                <a:highlight>
                  <a:srgbClr val="FFFFFF"/>
                </a:highlight>
                <a:latin typeface="Calibri"/>
                <a:ea typeface="Calibri"/>
                <a:cs typeface="Calibri"/>
                <a:sym typeface="Calibri"/>
              </a:rPr>
              <a:t>which we can reduce by minimising M value (for minimal velocity)</a:t>
            </a:r>
            <a:endParaRPr b="1">
              <a:latin typeface="Calibri"/>
              <a:ea typeface="Calibri"/>
              <a:cs typeface="Calibri"/>
              <a:sym typeface="Calibri"/>
            </a:endParaRPr>
          </a:p>
          <a:p>
            <a:pPr marL="0" lvl="0" indent="0" algn="l" rtl="0">
              <a:spcBef>
                <a:spcPts val="160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ru">
                <a:latin typeface="Calibri"/>
                <a:ea typeface="Calibri"/>
                <a:cs typeface="Calibri"/>
                <a:sym typeface="Calibri"/>
              </a:rPr>
              <a:t>Tasin, check out my comment</a:t>
            </a:r>
            <a:endParaRPr>
              <a:latin typeface="Calibri"/>
              <a:ea typeface="Calibri"/>
              <a:cs typeface="Calibri"/>
              <a:sym typeface="Calibri"/>
            </a:endParaRPr>
          </a:p>
        </p:txBody>
      </p:sp>
      <p:pic>
        <p:nvPicPr>
          <p:cNvPr id="481" name="Google Shape;481;p39"/>
          <p:cNvPicPr preferRelativeResize="0"/>
          <p:nvPr/>
        </p:nvPicPr>
        <p:blipFill>
          <a:blip r:embed="rId4">
            <a:alphaModFix/>
          </a:blip>
          <a:stretch>
            <a:fillRect/>
          </a:stretch>
        </p:blipFill>
        <p:spPr>
          <a:xfrm rot="-5400000">
            <a:off x="5652775" y="1346201"/>
            <a:ext cx="2229075" cy="4298624"/>
          </a:xfrm>
          <a:prstGeom prst="rect">
            <a:avLst/>
          </a:prstGeom>
          <a:noFill/>
          <a:ln>
            <a:noFill/>
          </a:ln>
        </p:spPr>
      </p:pic>
      <p:sp>
        <p:nvSpPr>
          <p:cNvPr id="482" name="Google Shape;482;p39"/>
          <p:cNvSpPr txBox="1"/>
          <p:nvPr/>
        </p:nvSpPr>
        <p:spPr>
          <a:xfrm>
            <a:off x="6911050" y="644925"/>
            <a:ext cx="19269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sz="1000">
                <a:solidFill>
                  <a:schemeClr val="dk2"/>
                </a:solidFill>
                <a:latin typeface="Calibri"/>
                <a:ea typeface="Calibri"/>
                <a:cs typeface="Calibri"/>
                <a:sym typeface="Calibri"/>
              </a:rPr>
              <a:t>*Mathematically  infinitely small surface area contact - taking into account the </a:t>
            </a:r>
            <a:r>
              <a:rPr lang="ru" sz="1000" b="1">
                <a:solidFill>
                  <a:schemeClr val="dk2"/>
                </a:solidFill>
                <a:latin typeface="Calibri"/>
                <a:ea typeface="Calibri"/>
                <a:cs typeface="Calibri"/>
                <a:sym typeface="Calibri"/>
              </a:rPr>
              <a:t>Young’s modulus </a:t>
            </a:r>
            <a:r>
              <a:rPr lang="ru" sz="1000">
                <a:solidFill>
                  <a:schemeClr val="dk2"/>
                </a:solidFill>
                <a:latin typeface="Calibri"/>
                <a:ea typeface="Calibri"/>
                <a:cs typeface="Calibri"/>
                <a:sym typeface="Calibri"/>
              </a:rPr>
              <a:t>of each body, there is a partial stress-</a:t>
            </a:r>
            <a:r>
              <a:rPr lang="ru" sz="1000" b="1">
                <a:solidFill>
                  <a:schemeClr val="dk2"/>
                </a:solidFill>
                <a:latin typeface="Calibri"/>
                <a:ea typeface="Calibri"/>
                <a:cs typeface="Calibri"/>
                <a:sym typeface="Calibri"/>
              </a:rPr>
              <a:t>i</a:t>
            </a:r>
            <a:r>
              <a:rPr lang="ru" sz="1000">
                <a:solidFill>
                  <a:schemeClr val="dk2"/>
                </a:solidFill>
                <a:latin typeface="Calibri"/>
                <a:ea typeface="Calibri"/>
                <a:cs typeface="Calibri"/>
                <a:sym typeface="Calibri"/>
              </a:rPr>
              <a:t>nduced compression that creates a larger surface area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0"/>
          <p:cNvSpPr txBox="1">
            <a:spLocks noGrp="1"/>
          </p:cNvSpPr>
          <p:nvPr>
            <p:ph type="title"/>
          </p:nvPr>
        </p:nvSpPr>
        <p:spPr>
          <a:xfrm>
            <a:off x="286300" y="320150"/>
            <a:ext cx="79062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2400"/>
              <a:t>Temperature on the effects of friction - can be ignored due to relatively low speeds and masses, </a:t>
            </a:r>
            <a:endParaRPr sz="2400"/>
          </a:p>
        </p:txBody>
      </p:sp>
      <p:sp>
        <p:nvSpPr>
          <p:cNvPr id="488" name="Google Shape;488;p40"/>
          <p:cNvSpPr txBox="1">
            <a:spLocks noGrp="1"/>
          </p:cNvSpPr>
          <p:nvPr>
            <p:ph type="body" idx="1"/>
          </p:nvPr>
        </p:nvSpPr>
        <p:spPr>
          <a:xfrm>
            <a:off x="369400" y="988750"/>
            <a:ext cx="4308000" cy="38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200"/>
              <a:t>-The oscillations will be recorded for a relatively short period of time - but heating effects as a result of friction may cause surface heating                                                                                                        -This will result in thermal expansion of the material, so greater compression and larger surface area of contact increases the frictional force acting between them</a:t>
            </a:r>
            <a:endParaRPr sz="1200"/>
          </a:p>
          <a:p>
            <a:pPr marL="0" lvl="0" indent="0" algn="l" rtl="0">
              <a:spcBef>
                <a:spcPts val="1600"/>
              </a:spcBef>
              <a:spcAft>
                <a:spcPts val="0"/>
              </a:spcAft>
              <a:buNone/>
            </a:pPr>
            <a:r>
              <a:rPr lang="ru" sz="1200"/>
              <a:t>-This is also a primary reason for using High Density thermoplastic to minimise polymer expansion                                                                                 -Surface thermometer or Infrared camera used for monitoring</a:t>
            </a:r>
            <a:endParaRPr sz="1200"/>
          </a:p>
          <a:p>
            <a:pPr marL="0" lvl="0" indent="0" algn="l" rtl="0">
              <a:spcBef>
                <a:spcPts val="1600"/>
              </a:spcBef>
              <a:spcAft>
                <a:spcPts val="0"/>
              </a:spcAft>
              <a:buNone/>
            </a:pPr>
            <a:r>
              <a:rPr lang="ru" sz="1200" b="1"/>
              <a:t>To minimize the effects:</a:t>
            </a:r>
            <a:endParaRPr sz="1200" b="1"/>
          </a:p>
          <a:p>
            <a:pPr marL="0" lvl="0" indent="0" algn="l" rtl="0">
              <a:spcBef>
                <a:spcPts val="1600"/>
              </a:spcBef>
              <a:spcAft>
                <a:spcPts val="0"/>
              </a:spcAft>
              <a:buNone/>
            </a:pPr>
            <a:r>
              <a:rPr lang="ru" sz="1200"/>
              <a:t>1)Air based cooling system or environment air condition in sync with temperature increase (for constant thermal gradient)</a:t>
            </a:r>
            <a:endParaRPr sz="1200"/>
          </a:p>
          <a:p>
            <a:pPr marL="0" lvl="0" indent="0" algn="l" rtl="0">
              <a:spcBef>
                <a:spcPts val="1600"/>
              </a:spcBef>
              <a:spcAft>
                <a:spcPts val="1600"/>
              </a:spcAft>
              <a:buNone/>
            </a:pPr>
            <a:r>
              <a:rPr lang="ru" sz="1200"/>
              <a:t>2)Mathematical exclusion of the thermal expansion on the coefficient of friction</a:t>
            </a:r>
            <a:endParaRPr sz="1200"/>
          </a:p>
        </p:txBody>
      </p:sp>
      <p:pic>
        <p:nvPicPr>
          <p:cNvPr id="489" name="Google Shape;489;p40"/>
          <p:cNvPicPr preferRelativeResize="0"/>
          <p:nvPr/>
        </p:nvPicPr>
        <p:blipFill>
          <a:blip r:embed="rId3">
            <a:alphaModFix/>
          </a:blip>
          <a:stretch>
            <a:fillRect/>
          </a:stretch>
        </p:blipFill>
        <p:spPr>
          <a:xfrm>
            <a:off x="5231225" y="1119325"/>
            <a:ext cx="2807850" cy="1987975"/>
          </a:xfrm>
          <a:prstGeom prst="rect">
            <a:avLst/>
          </a:prstGeom>
          <a:noFill/>
          <a:ln>
            <a:noFill/>
          </a:ln>
        </p:spPr>
      </p:pic>
      <p:sp>
        <p:nvSpPr>
          <p:cNvPr id="490" name="Google Shape;490;p40"/>
          <p:cNvSpPr txBox="1"/>
          <p:nvPr/>
        </p:nvSpPr>
        <p:spPr>
          <a:xfrm>
            <a:off x="5713375" y="593725"/>
            <a:ext cx="2582700" cy="5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100" b="1">
                <a:latin typeface="Calibri"/>
                <a:ea typeface="Calibri"/>
                <a:cs typeface="Calibri"/>
                <a:sym typeface="Calibri"/>
              </a:rPr>
              <a:t>Sample diagram of effect:</a:t>
            </a:r>
            <a:endParaRPr sz="1100" b="1">
              <a:latin typeface="Calibri"/>
              <a:ea typeface="Calibri"/>
              <a:cs typeface="Calibri"/>
              <a:sym typeface="Calibri"/>
            </a:endParaRPr>
          </a:p>
        </p:txBody>
      </p:sp>
      <p:pic>
        <p:nvPicPr>
          <p:cNvPr id="491" name="Google Shape;491;p40"/>
          <p:cNvPicPr preferRelativeResize="0"/>
          <p:nvPr/>
        </p:nvPicPr>
        <p:blipFill>
          <a:blip r:embed="rId4">
            <a:alphaModFix/>
          </a:blip>
          <a:stretch>
            <a:fillRect/>
          </a:stretch>
        </p:blipFill>
        <p:spPr>
          <a:xfrm>
            <a:off x="5231225" y="3109350"/>
            <a:ext cx="2257475" cy="1826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1"/>
          <p:cNvSpPr txBox="1">
            <a:spLocks noGrp="1"/>
          </p:cNvSpPr>
          <p:nvPr>
            <p:ph type="title"/>
          </p:nvPr>
        </p:nvSpPr>
        <p:spPr>
          <a:xfrm>
            <a:off x="329750" y="396150"/>
            <a:ext cx="82134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FF0000"/>
                </a:solidFill>
              </a:rPr>
              <a:t>Predicted Graph Shapes (but not scales) from experimental data</a:t>
            </a:r>
            <a:endParaRPr>
              <a:solidFill>
                <a:srgbClr val="FF0000"/>
              </a:solidFill>
            </a:endParaRPr>
          </a:p>
        </p:txBody>
      </p:sp>
      <p:sp>
        <p:nvSpPr>
          <p:cNvPr id="497" name="Google Shape;497;p41"/>
          <p:cNvSpPr txBox="1">
            <a:spLocks noGrp="1"/>
          </p:cNvSpPr>
          <p:nvPr>
            <p:ph type="body" idx="1"/>
          </p:nvPr>
        </p:nvSpPr>
        <p:spPr>
          <a:xfrm>
            <a:off x="379725" y="100197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r>
              <a:rPr lang="ru" b="1">
                <a:solidFill>
                  <a:srgbClr val="000000"/>
                </a:solidFill>
              </a:rPr>
              <a:t>Displacement = s</a:t>
            </a:r>
            <a:endParaRPr b="1">
              <a:solidFill>
                <a:srgbClr val="000000"/>
              </a:solidFill>
            </a:endParaRPr>
          </a:p>
          <a:p>
            <a:pPr marL="0" lvl="0" indent="0" algn="l" rtl="0">
              <a:spcBef>
                <a:spcPts val="0"/>
              </a:spcBef>
              <a:spcAft>
                <a:spcPts val="0"/>
              </a:spcAft>
              <a:buNone/>
            </a:pPr>
            <a:r>
              <a:rPr lang="ru" b="1">
                <a:solidFill>
                  <a:srgbClr val="000000"/>
                </a:solidFill>
              </a:rPr>
              <a:t>Velocity = v</a:t>
            </a:r>
            <a:endParaRPr b="1">
              <a:solidFill>
                <a:srgbClr val="000000"/>
              </a:solidFill>
            </a:endParaRPr>
          </a:p>
          <a:p>
            <a:pPr marL="0" lvl="0" indent="0" algn="l" rtl="0">
              <a:spcBef>
                <a:spcPts val="0"/>
              </a:spcBef>
              <a:spcAft>
                <a:spcPts val="0"/>
              </a:spcAft>
              <a:buNone/>
            </a:pPr>
            <a:r>
              <a:rPr lang="ru" b="1">
                <a:solidFill>
                  <a:srgbClr val="000000"/>
                </a:solidFill>
              </a:rPr>
              <a:t>Acceleration = a</a:t>
            </a:r>
            <a:endParaRPr b="1">
              <a:solidFill>
                <a:srgbClr val="000000"/>
              </a:solidFill>
            </a:endParaRPr>
          </a:p>
          <a:p>
            <a:pPr marL="0" lvl="0" indent="0" algn="l" rtl="0">
              <a:spcBef>
                <a:spcPts val="0"/>
              </a:spcBef>
              <a:spcAft>
                <a:spcPts val="0"/>
              </a:spcAft>
              <a:buNone/>
            </a:pPr>
            <a:endParaRPr>
              <a:solidFill>
                <a:srgbClr val="0000FF"/>
              </a:solidFill>
            </a:endParaRPr>
          </a:p>
          <a:p>
            <a:pPr marL="0" lvl="0" indent="0" algn="l" rtl="0">
              <a:lnSpc>
                <a:spcPct val="100000"/>
              </a:lnSpc>
              <a:spcBef>
                <a:spcPts val="0"/>
              </a:spcBef>
              <a:spcAft>
                <a:spcPts val="0"/>
              </a:spcAft>
              <a:buNone/>
            </a:pPr>
            <a:endParaRPr sz="1000">
              <a:solidFill>
                <a:srgbClr val="0000FF"/>
              </a:solidFill>
              <a:latin typeface="Arial"/>
              <a:ea typeface="Arial"/>
              <a:cs typeface="Arial"/>
              <a:sym typeface="Arial"/>
            </a:endParaRPr>
          </a:p>
          <a:p>
            <a:pPr marL="0" lvl="0" indent="0" algn="l" rtl="0">
              <a:lnSpc>
                <a:spcPct val="100000"/>
              </a:lnSpc>
              <a:spcBef>
                <a:spcPts val="0"/>
              </a:spcBef>
              <a:spcAft>
                <a:spcPts val="0"/>
              </a:spcAft>
              <a:buNone/>
            </a:pPr>
            <a:endParaRPr sz="1000">
              <a:solidFill>
                <a:srgbClr val="0000FF"/>
              </a:solidFill>
              <a:latin typeface="Arial"/>
              <a:ea typeface="Arial"/>
              <a:cs typeface="Arial"/>
              <a:sym typeface="Arial"/>
            </a:endParaRPr>
          </a:p>
          <a:p>
            <a:pPr marL="0" lvl="0" indent="0" algn="l" rtl="0">
              <a:spcBef>
                <a:spcPts val="0"/>
              </a:spcBef>
              <a:spcAft>
                <a:spcPts val="0"/>
              </a:spcAft>
              <a:buNone/>
            </a:pPr>
            <a:endParaRPr>
              <a:solidFill>
                <a:srgbClr val="0000FF"/>
              </a:solidFill>
            </a:endParaRPr>
          </a:p>
          <a:p>
            <a:pPr marL="0" lvl="0" indent="0" algn="l" rtl="0">
              <a:spcBef>
                <a:spcPts val="1600"/>
              </a:spcBef>
              <a:spcAft>
                <a:spcPts val="1600"/>
              </a:spcAft>
              <a:buNone/>
            </a:pPr>
            <a:endParaRPr>
              <a:solidFill>
                <a:srgbClr val="0000FF"/>
              </a:solidFill>
            </a:endParaRPr>
          </a:p>
        </p:txBody>
      </p:sp>
      <p:sp>
        <p:nvSpPr>
          <p:cNvPr id="498" name="Google Shape;498;p41"/>
          <p:cNvSpPr txBox="1"/>
          <p:nvPr/>
        </p:nvSpPr>
        <p:spPr>
          <a:xfrm>
            <a:off x="379725" y="2767925"/>
            <a:ext cx="3113100" cy="19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000" b="1"/>
              <a:t>s vs. t, at t = 0 -&gt; s = 0</a:t>
            </a:r>
            <a:endParaRPr sz="1000" b="1"/>
          </a:p>
          <a:p>
            <a:pPr marL="0" lvl="0" indent="0" algn="l" rtl="0">
              <a:spcBef>
                <a:spcPts val="0"/>
              </a:spcBef>
              <a:spcAft>
                <a:spcPts val="0"/>
              </a:spcAft>
              <a:buNone/>
            </a:pPr>
            <a:endParaRPr sz="1000">
              <a:solidFill>
                <a:srgbClr val="0000FF"/>
              </a:solidFill>
            </a:endParaRPr>
          </a:p>
        </p:txBody>
      </p:sp>
      <p:pic>
        <p:nvPicPr>
          <p:cNvPr id="499" name="Google Shape;499;p41"/>
          <p:cNvPicPr preferRelativeResize="0"/>
          <p:nvPr/>
        </p:nvPicPr>
        <p:blipFill>
          <a:blip r:embed="rId3">
            <a:alphaModFix/>
          </a:blip>
          <a:stretch>
            <a:fillRect/>
          </a:stretch>
        </p:blipFill>
        <p:spPr>
          <a:xfrm>
            <a:off x="461800" y="3067802"/>
            <a:ext cx="3444682" cy="1524000"/>
          </a:xfrm>
          <a:prstGeom prst="rect">
            <a:avLst/>
          </a:prstGeom>
          <a:noFill/>
          <a:ln>
            <a:noFill/>
          </a:ln>
        </p:spPr>
      </p:pic>
      <p:sp>
        <p:nvSpPr>
          <p:cNvPr id="500" name="Google Shape;500;p41"/>
          <p:cNvSpPr txBox="1"/>
          <p:nvPr/>
        </p:nvSpPr>
        <p:spPr>
          <a:xfrm>
            <a:off x="3813825" y="1039550"/>
            <a:ext cx="3264300" cy="195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000" b="1"/>
              <a:t>s vs. t, at t = 0 -&gt; s = max</a:t>
            </a:r>
            <a:endParaRPr sz="1000" b="1"/>
          </a:p>
          <a:p>
            <a:pPr marL="0" lvl="0" indent="0" algn="l" rtl="0">
              <a:spcBef>
                <a:spcPts val="0"/>
              </a:spcBef>
              <a:spcAft>
                <a:spcPts val="0"/>
              </a:spcAft>
              <a:buNone/>
            </a:pPr>
            <a:endParaRPr sz="1000">
              <a:solidFill>
                <a:srgbClr val="0000FF"/>
              </a:solidFill>
            </a:endParaRPr>
          </a:p>
        </p:txBody>
      </p:sp>
      <p:pic>
        <p:nvPicPr>
          <p:cNvPr id="501" name="Google Shape;501;p41"/>
          <p:cNvPicPr preferRelativeResize="0"/>
          <p:nvPr/>
        </p:nvPicPr>
        <p:blipFill>
          <a:blip r:embed="rId4">
            <a:alphaModFix/>
          </a:blip>
          <a:stretch>
            <a:fillRect/>
          </a:stretch>
        </p:blipFill>
        <p:spPr>
          <a:xfrm>
            <a:off x="3938325" y="1350755"/>
            <a:ext cx="3444673" cy="1501733"/>
          </a:xfrm>
          <a:prstGeom prst="rect">
            <a:avLst/>
          </a:prstGeom>
          <a:noFill/>
          <a:ln>
            <a:noFill/>
          </a:ln>
        </p:spPr>
      </p:pic>
      <p:sp>
        <p:nvSpPr>
          <p:cNvPr id="502" name="Google Shape;502;p41"/>
          <p:cNvSpPr txBox="1"/>
          <p:nvPr/>
        </p:nvSpPr>
        <p:spPr>
          <a:xfrm>
            <a:off x="3938325" y="2852475"/>
            <a:ext cx="3304200" cy="16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000" b="1"/>
              <a:t>s vs. t, at t = 0 -&gt; s = 0, ½ frictional coefficient</a:t>
            </a:r>
            <a:r>
              <a:rPr lang="ru" sz="1000">
                <a:solidFill>
                  <a:srgbClr val="0000FF"/>
                </a:solidFill>
              </a:rPr>
              <a:t> </a:t>
            </a:r>
            <a:endParaRPr sz="1000">
              <a:solidFill>
                <a:srgbClr val="0000FF"/>
              </a:solidFill>
            </a:endParaRPr>
          </a:p>
          <a:p>
            <a:pPr marL="0" lvl="0" indent="0" algn="l" rtl="0">
              <a:spcBef>
                <a:spcPts val="0"/>
              </a:spcBef>
              <a:spcAft>
                <a:spcPts val="0"/>
              </a:spcAft>
              <a:buNone/>
            </a:pPr>
            <a:endParaRPr sz="1000">
              <a:solidFill>
                <a:srgbClr val="0000FF"/>
              </a:solidFill>
            </a:endParaRPr>
          </a:p>
        </p:txBody>
      </p:sp>
      <p:pic>
        <p:nvPicPr>
          <p:cNvPr id="503" name="Google Shape;503;p41"/>
          <p:cNvPicPr preferRelativeResize="0"/>
          <p:nvPr/>
        </p:nvPicPr>
        <p:blipFill rotWithShape="1">
          <a:blip r:embed="rId5">
            <a:alphaModFix/>
          </a:blip>
          <a:srcRect l="11165" r="12094"/>
          <a:stretch/>
        </p:blipFill>
        <p:spPr>
          <a:xfrm>
            <a:off x="3938325" y="3101100"/>
            <a:ext cx="3113098" cy="17489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419650" y="6328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Relevant Formulae</a:t>
            </a:r>
            <a:endParaRPr/>
          </a:p>
        </p:txBody>
      </p:sp>
      <p:sp>
        <p:nvSpPr>
          <p:cNvPr id="143" name="Google Shape;143;p15"/>
          <p:cNvSpPr txBox="1">
            <a:spLocks noGrp="1"/>
          </p:cNvSpPr>
          <p:nvPr>
            <p:ph type="body" idx="1"/>
          </p:nvPr>
        </p:nvSpPr>
        <p:spPr>
          <a:xfrm>
            <a:off x="465075" y="1200625"/>
            <a:ext cx="8289600" cy="3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000000"/>
                </a:solidFill>
              </a:rPr>
              <a:t>W = mg	To find the force of weight of the massive object.</a:t>
            </a:r>
            <a:endParaRPr>
              <a:solidFill>
                <a:srgbClr val="000000"/>
              </a:solidFill>
            </a:endParaRPr>
          </a:p>
          <a:p>
            <a:pPr marL="0" lvl="0" indent="0" algn="l" rtl="0">
              <a:spcBef>
                <a:spcPts val="1600"/>
              </a:spcBef>
              <a:spcAft>
                <a:spcPts val="0"/>
              </a:spcAft>
              <a:buNone/>
            </a:pPr>
            <a:r>
              <a:rPr lang="ru">
                <a:solidFill>
                  <a:srgbClr val="000000"/>
                </a:solidFill>
              </a:rPr>
              <a:t>Fբ = μFₙ	To find the frictional force. The kinetic coefficient of friction (μₖ) is more important here than the static one (F=ma).	(μₛ) as only the start of the motion would be affected by the static coefficient of friction.So,in the most of time of this experiment,the only formula that we can use is f=F=ma( This is the formula to calculate the kinetic friction which means that the material of objects and cylinders is not a main factor and we can ignore the influence of it in the experiment).</a:t>
            </a:r>
            <a:endParaRPr>
              <a:solidFill>
                <a:srgbClr val="000000"/>
              </a:solidFill>
            </a:endParaRPr>
          </a:p>
          <a:p>
            <a:pPr marL="0" lvl="0" indent="0" algn="l" rtl="0">
              <a:spcBef>
                <a:spcPts val="1600"/>
              </a:spcBef>
              <a:spcAft>
                <a:spcPts val="0"/>
              </a:spcAft>
              <a:buNone/>
            </a:pPr>
            <a:r>
              <a:rPr lang="ru">
                <a:solidFill>
                  <a:srgbClr val="000000"/>
                </a:solidFill>
              </a:rPr>
              <a:t>V = d/t	To find the velocity of the massive object as it informs us about the massive object’s motion. We could also find further derivatives such as acceleration which also affect the f according to F=ma.</a:t>
            </a:r>
            <a:endParaRPr>
              <a:solidFill>
                <a:srgbClr val="000000"/>
              </a:solidFill>
            </a:endParaRPr>
          </a:p>
          <a:p>
            <a:pPr marL="0" lvl="0" indent="0" algn="l" rtl="0">
              <a:spcBef>
                <a:spcPts val="1600"/>
              </a:spcBef>
              <a:spcAft>
                <a:spcPts val="0"/>
              </a:spcAft>
              <a:buNone/>
            </a:pPr>
            <a:r>
              <a:rPr lang="ru">
                <a:solidFill>
                  <a:srgbClr val="000000"/>
                </a:solidFill>
              </a:rPr>
              <a:t>P = mv		To find the momentum of the massive object, so as to compare the motion of objects of different mass.</a:t>
            </a:r>
            <a:endParaRPr>
              <a:solidFill>
                <a:srgbClr val="000000"/>
              </a:solidFill>
            </a:endParaRPr>
          </a:p>
          <a:p>
            <a:pPr marL="0" lvl="0" indent="0" algn="l" rtl="0">
              <a:spcBef>
                <a:spcPts val="1600"/>
              </a:spcBef>
              <a:spcAft>
                <a:spcPts val="0"/>
              </a:spcAft>
              <a:buNone/>
            </a:pPr>
            <a:endParaRPr>
              <a:solidFill>
                <a:srgbClr val="0000FF"/>
              </a:solidFill>
            </a:endParaRPr>
          </a:p>
          <a:p>
            <a:pPr marL="0" lvl="0" indent="0" algn="l" rtl="0">
              <a:spcBef>
                <a:spcPts val="1600"/>
              </a:spcBef>
              <a:spcAft>
                <a:spcPts val="0"/>
              </a:spcAft>
              <a:buNone/>
            </a:pPr>
            <a:endParaRPr>
              <a:solidFill>
                <a:srgbClr val="0000FF"/>
              </a:solidFill>
            </a:endParaRPr>
          </a:p>
          <a:p>
            <a:pPr marL="0" lvl="0" indent="0" algn="l" rtl="0">
              <a:spcBef>
                <a:spcPts val="1600"/>
              </a:spcBef>
              <a:spcAft>
                <a:spcPts val="0"/>
              </a:spcAft>
              <a:buNone/>
            </a:pPr>
            <a:endParaRPr>
              <a:solidFill>
                <a:srgbClr val="0000FF"/>
              </a:solidFill>
            </a:endParaRPr>
          </a:p>
          <a:p>
            <a:pPr marL="0" lvl="0" indent="0" algn="l" rtl="0">
              <a:spcBef>
                <a:spcPts val="1600"/>
              </a:spcBef>
              <a:spcAft>
                <a:spcPts val="1600"/>
              </a:spcAft>
              <a:buNone/>
            </a:pPr>
            <a:endParaRPr>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2"/>
          <p:cNvSpPr txBox="1">
            <a:spLocks noGrp="1"/>
          </p:cNvSpPr>
          <p:nvPr>
            <p:ph type="title"/>
          </p:nvPr>
        </p:nvSpPr>
        <p:spPr>
          <a:xfrm>
            <a:off x="329750" y="3961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rgbClr val="FF0000"/>
                </a:solidFill>
              </a:rPr>
              <a:t>Predicted Graphs</a:t>
            </a:r>
            <a:endParaRPr>
              <a:solidFill>
                <a:srgbClr val="FF0000"/>
              </a:solidFill>
            </a:endParaRPr>
          </a:p>
        </p:txBody>
      </p:sp>
      <p:sp>
        <p:nvSpPr>
          <p:cNvPr id="509" name="Google Shape;509;p42"/>
          <p:cNvSpPr txBox="1">
            <a:spLocks noGrp="1"/>
          </p:cNvSpPr>
          <p:nvPr>
            <p:ph type="body" idx="1"/>
          </p:nvPr>
        </p:nvSpPr>
        <p:spPr>
          <a:xfrm>
            <a:off x="379725" y="100197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rgbClr val="000000"/>
                </a:solidFill>
              </a:rPr>
              <a:t>Displacement = s</a:t>
            </a:r>
            <a:endParaRPr b="1">
              <a:solidFill>
                <a:srgbClr val="000000"/>
              </a:solidFill>
            </a:endParaRPr>
          </a:p>
          <a:p>
            <a:pPr marL="0" lvl="0" indent="0" algn="l" rtl="0">
              <a:spcBef>
                <a:spcPts val="0"/>
              </a:spcBef>
              <a:spcAft>
                <a:spcPts val="0"/>
              </a:spcAft>
              <a:buNone/>
            </a:pPr>
            <a:r>
              <a:rPr lang="ru" b="1">
                <a:solidFill>
                  <a:srgbClr val="000000"/>
                </a:solidFill>
              </a:rPr>
              <a:t>Velocity = v</a:t>
            </a:r>
            <a:endParaRPr b="1">
              <a:solidFill>
                <a:srgbClr val="000000"/>
              </a:solidFill>
            </a:endParaRPr>
          </a:p>
          <a:p>
            <a:pPr marL="0" lvl="0" indent="0" algn="l" rtl="0">
              <a:spcBef>
                <a:spcPts val="0"/>
              </a:spcBef>
              <a:spcAft>
                <a:spcPts val="0"/>
              </a:spcAft>
              <a:buNone/>
            </a:pPr>
            <a:r>
              <a:rPr lang="ru" b="1">
                <a:solidFill>
                  <a:srgbClr val="000000"/>
                </a:solidFill>
              </a:rPr>
              <a:t>Acceleration = a</a:t>
            </a:r>
            <a:endParaRPr b="1">
              <a:solidFill>
                <a:srgbClr val="000000"/>
              </a:solidFill>
            </a:endParaRPr>
          </a:p>
          <a:p>
            <a:pPr marL="0" lvl="0" indent="0" algn="l" rtl="0">
              <a:spcBef>
                <a:spcPts val="0"/>
              </a:spcBef>
              <a:spcAft>
                <a:spcPts val="0"/>
              </a:spcAft>
              <a:buNone/>
            </a:pPr>
            <a:endParaRPr>
              <a:solidFill>
                <a:srgbClr val="0000FF"/>
              </a:solidFill>
            </a:endParaRPr>
          </a:p>
          <a:p>
            <a:pPr marL="0" lvl="0" indent="0" algn="l" rtl="0">
              <a:lnSpc>
                <a:spcPct val="100000"/>
              </a:lnSpc>
              <a:spcBef>
                <a:spcPts val="0"/>
              </a:spcBef>
              <a:spcAft>
                <a:spcPts val="0"/>
              </a:spcAft>
              <a:buNone/>
            </a:pPr>
            <a:endParaRPr sz="1000">
              <a:solidFill>
                <a:srgbClr val="0000FF"/>
              </a:solidFill>
              <a:latin typeface="Arial"/>
              <a:ea typeface="Arial"/>
              <a:cs typeface="Arial"/>
              <a:sym typeface="Arial"/>
            </a:endParaRPr>
          </a:p>
          <a:p>
            <a:pPr marL="0" lvl="0" indent="0" algn="l" rtl="0">
              <a:lnSpc>
                <a:spcPct val="100000"/>
              </a:lnSpc>
              <a:spcBef>
                <a:spcPts val="0"/>
              </a:spcBef>
              <a:spcAft>
                <a:spcPts val="0"/>
              </a:spcAft>
              <a:buNone/>
            </a:pPr>
            <a:endParaRPr sz="1000">
              <a:solidFill>
                <a:srgbClr val="0000FF"/>
              </a:solidFill>
              <a:latin typeface="Arial"/>
              <a:ea typeface="Arial"/>
              <a:cs typeface="Arial"/>
              <a:sym typeface="Arial"/>
            </a:endParaRPr>
          </a:p>
          <a:p>
            <a:pPr marL="0" lvl="0" indent="0" algn="l" rtl="0">
              <a:spcBef>
                <a:spcPts val="0"/>
              </a:spcBef>
              <a:spcAft>
                <a:spcPts val="0"/>
              </a:spcAft>
              <a:buNone/>
            </a:pPr>
            <a:endParaRPr>
              <a:solidFill>
                <a:srgbClr val="0000FF"/>
              </a:solidFill>
            </a:endParaRPr>
          </a:p>
          <a:p>
            <a:pPr marL="0" lvl="0" indent="0" algn="l" rtl="0">
              <a:spcBef>
                <a:spcPts val="1600"/>
              </a:spcBef>
              <a:spcAft>
                <a:spcPts val="1600"/>
              </a:spcAft>
              <a:buNone/>
            </a:pPr>
            <a:endParaRPr>
              <a:solidFill>
                <a:srgbClr val="0000FF"/>
              </a:solidFill>
            </a:endParaRPr>
          </a:p>
        </p:txBody>
      </p:sp>
      <p:sp>
        <p:nvSpPr>
          <p:cNvPr id="510" name="Google Shape;510;p42"/>
          <p:cNvSpPr txBox="1"/>
          <p:nvPr/>
        </p:nvSpPr>
        <p:spPr>
          <a:xfrm>
            <a:off x="379725" y="2767925"/>
            <a:ext cx="3113100" cy="19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000" b="1"/>
              <a:t>s vs. t, at t = 0 -&gt; s = 0</a:t>
            </a:r>
            <a:endParaRPr sz="1000" b="1"/>
          </a:p>
          <a:p>
            <a:pPr marL="0" lvl="0" indent="0" algn="l" rtl="0">
              <a:spcBef>
                <a:spcPts val="0"/>
              </a:spcBef>
              <a:spcAft>
                <a:spcPts val="0"/>
              </a:spcAft>
              <a:buNone/>
            </a:pPr>
            <a:endParaRPr sz="1000">
              <a:solidFill>
                <a:srgbClr val="0000FF"/>
              </a:solidFill>
            </a:endParaRPr>
          </a:p>
          <a:p>
            <a:pPr marL="0" lvl="0" indent="0" algn="l" rtl="0">
              <a:spcBef>
                <a:spcPts val="0"/>
              </a:spcBef>
              <a:spcAft>
                <a:spcPts val="0"/>
              </a:spcAft>
              <a:buNone/>
            </a:pPr>
            <a:endParaRPr sz="1000">
              <a:solidFill>
                <a:srgbClr val="0000FF"/>
              </a:solidFill>
            </a:endParaRPr>
          </a:p>
        </p:txBody>
      </p:sp>
      <p:sp>
        <p:nvSpPr>
          <p:cNvPr id="511" name="Google Shape;511;p42"/>
          <p:cNvSpPr txBox="1"/>
          <p:nvPr/>
        </p:nvSpPr>
        <p:spPr>
          <a:xfrm>
            <a:off x="3813825" y="1039550"/>
            <a:ext cx="3264300" cy="195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000" b="1"/>
              <a:t>v vs. t, at t = 0 -&gt; s = max</a:t>
            </a:r>
            <a:endParaRPr sz="1000" b="1"/>
          </a:p>
          <a:p>
            <a:pPr marL="0" lvl="0" indent="0" algn="l" rtl="0">
              <a:spcBef>
                <a:spcPts val="0"/>
              </a:spcBef>
              <a:spcAft>
                <a:spcPts val="0"/>
              </a:spcAft>
              <a:buNone/>
            </a:pPr>
            <a:endParaRPr sz="1000">
              <a:solidFill>
                <a:srgbClr val="0000FF"/>
              </a:solidFill>
            </a:endParaRPr>
          </a:p>
        </p:txBody>
      </p:sp>
      <p:sp>
        <p:nvSpPr>
          <p:cNvPr id="512" name="Google Shape;512;p42"/>
          <p:cNvSpPr txBox="1"/>
          <p:nvPr/>
        </p:nvSpPr>
        <p:spPr>
          <a:xfrm>
            <a:off x="3793875" y="2861450"/>
            <a:ext cx="3304200" cy="16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000" b="1"/>
              <a:t>a vs. t, at t = 0 -&gt; s = 0, ½ coefficient of friction</a:t>
            </a:r>
            <a:endParaRPr sz="1000" b="1"/>
          </a:p>
          <a:p>
            <a:pPr marL="0" lvl="0" indent="0" algn="l" rtl="0">
              <a:spcBef>
                <a:spcPts val="0"/>
              </a:spcBef>
              <a:spcAft>
                <a:spcPts val="0"/>
              </a:spcAft>
              <a:buNone/>
            </a:pPr>
            <a:endParaRPr sz="1000">
              <a:solidFill>
                <a:srgbClr val="0000FF"/>
              </a:solidFill>
            </a:endParaRPr>
          </a:p>
        </p:txBody>
      </p:sp>
      <p:pic>
        <p:nvPicPr>
          <p:cNvPr id="513" name="Google Shape;513;p42"/>
          <p:cNvPicPr preferRelativeResize="0"/>
          <p:nvPr/>
        </p:nvPicPr>
        <p:blipFill>
          <a:blip r:embed="rId3">
            <a:alphaModFix/>
          </a:blip>
          <a:stretch>
            <a:fillRect/>
          </a:stretch>
        </p:blipFill>
        <p:spPr>
          <a:xfrm>
            <a:off x="459325" y="3074900"/>
            <a:ext cx="2713626" cy="1229099"/>
          </a:xfrm>
          <a:prstGeom prst="rect">
            <a:avLst/>
          </a:prstGeom>
          <a:noFill/>
          <a:ln>
            <a:noFill/>
          </a:ln>
        </p:spPr>
      </p:pic>
      <p:pic>
        <p:nvPicPr>
          <p:cNvPr id="514" name="Google Shape;514;p42"/>
          <p:cNvPicPr preferRelativeResize="0"/>
          <p:nvPr/>
        </p:nvPicPr>
        <p:blipFill>
          <a:blip r:embed="rId4">
            <a:alphaModFix/>
          </a:blip>
          <a:stretch>
            <a:fillRect/>
          </a:stretch>
        </p:blipFill>
        <p:spPr>
          <a:xfrm>
            <a:off x="3887100" y="1350756"/>
            <a:ext cx="3406651" cy="1526149"/>
          </a:xfrm>
          <a:prstGeom prst="rect">
            <a:avLst/>
          </a:prstGeom>
          <a:noFill/>
          <a:ln>
            <a:noFill/>
          </a:ln>
        </p:spPr>
      </p:pic>
      <p:pic>
        <p:nvPicPr>
          <p:cNvPr id="515" name="Google Shape;515;p42"/>
          <p:cNvPicPr preferRelativeResize="0"/>
          <p:nvPr/>
        </p:nvPicPr>
        <p:blipFill>
          <a:blip r:embed="rId5">
            <a:alphaModFix/>
          </a:blip>
          <a:stretch>
            <a:fillRect/>
          </a:stretch>
        </p:blipFill>
        <p:spPr>
          <a:xfrm>
            <a:off x="3938325" y="3174608"/>
            <a:ext cx="3113100" cy="13855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3"/>
          <p:cNvSpPr txBox="1">
            <a:spLocks noGrp="1"/>
          </p:cNvSpPr>
          <p:nvPr>
            <p:ph type="title"/>
          </p:nvPr>
        </p:nvSpPr>
        <p:spPr>
          <a:xfrm>
            <a:off x="468450" y="2351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rgbClr val="FF0000"/>
                </a:solidFill>
              </a:rPr>
              <a:t>Graphs of oscillations</a:t>
            </a:r>
            <a:endParaRPr b="1">
              <a:solidFill>
                <a:srgbClr val="FF0000"/>
              </a:solidFill>
            </a:endParaRPr>
          </a:p>
        </p:txBody>
      </p:sp>
      <p:sp>
        <p:nvSpPr>
          <p:cNvPr id="521" name="Google Shape;521;p43"/>
          <p:cNvSpPr txBox="1">
            <a:spLocks noGrp="1"/>
          </p:cNvSpPr>
          <p:nvPr>
            <p:ph type="body" idx="1"/>
          </p:nvPr>
        </p:nvSpPr>
        <p:spPr>
          <a:xfrm>
            <a:off x="533400" y="808750"/>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-Oscillations should follow simple harmonic motion if the conditions are purely based on weight, with differing amplitudes for each material - due to differing coefficient of friction and weight force </a:t>
            </a:r>
            <a:endParaRPr/>
          </a:p>
          <a:p>
            <a:pPr marL="0" lvl="0" indent="0" algn="l" rtl="0">
              <a:spcBef>
                <a:spcPts val="1600"/>
              </a:spcBef>
              <a:spcAft>
                <a:spcPts val="0"/>
              </a:spcAft>
              <a:buNone/>
            </a:pPr>
            <a:r>
              <a:rPr lang="ru"/>
              <a:t>-But- the coefficient of friction is dynamic, not static (not referring to static friction), meaning ti chnages as the sliding speed between rod and cylinders change</a:t>
            </a:r>
            <a:endParaRPr/>
          </a:p>
          <a:p>
            <a:pPr marL="0" lvl="0" indent="0" algn="l" rtl="0">
              <a:spcBef>
                <a:spcPts val="1600"/>
              </a:spcBef>
              <a:spcAft>
                <a:spcPts val="0"/>
              </a:spcAft>
              <a:buNone/>
            </a:pPr>
            <a:r>
              <a:rPr lang="ru"/>
              <a:t>-Coefficient follows a curve- and dependent on material, this curve can differ, and be translated left or right which is why at low velocities, some materials oscillate, even accelerate off, while other materials decelerate and stop - and vice versa at higher velocities</a:t>
            </a:r>
            <a:endParaRPr/>
          </a:p>
          <a:p>
            <a:pPr marL="0" lvl="0" indent="0" algn="l" rtl="0">
              <a:spcBef>
                <a:spcPts val="1600"/>
              </a:spcBef>
              <a:spcAft>
                <a:spcPts val="0"/>
              </a:spcAft>
              <a:buNone/>
            </a:pPr>
            <a:r>
              <a:rPr lang="ru"/>
              <a:t>-</a:t>
            </a:r>
            <a:r>
              <a:rPr lang="ru" b="1"/>
              <a:t>Wegith force governs the oscillation - </a:t>
            </a:r>
            <a:r>
              <a:rPr lang="ru" b="1">
                <a:solidFill>
                  <a:srgbClr val="434343"/>
                </a:solidFill>
              </a:rPr>
              <a:t>μ</a:t>
            </a:r>
            <a:r>
              <a:rPr lang="ru" sz="900" b="1">
                <a:solidFill>
                  <a:srgbClr val="434343"/>
                </a:solidFill>
              </a:rPr>
              <a:t>k  </a:t>
            </a:r>
            <a:r>
              <a:rPr lang="ru" sz="1400" b="1">
                <a:solidFill>
                  <a:srgbClr val="000000"/>
                </a:solidFill>
              </a:rPr>
              <a:t>= F</a:t>
            </a:r>
            <a:r>
              <a:rPr lang="ru" sz="1800" b="1" baseline="-25000">
                <a:solidFill>
                  <a:srgbClr val="000000"/>
                </a:solidFill>
              </a:rPr>
              <a:t>k</a:t>
            </a:r>
            <a:r>
              <a:rPr lang="ru" sz="1400" b="1">
                <a:solidFill>
                  <a:srgbClr val="000000"/>
                </a:solidFill>
              </a:rPr>
              <a:t>/ mg    </a:t>
            </a:r>
            <a:r>
              <a:rPr lang="ru" sz="1400">
                <a:solidFill>
                  <a:srgbClr val="000000"/>
                </a:solidFill>
              </a:rPr>
              <a:t>however </a:t>
            </a:r>
            <a:r>
              <a:rPr lang="ru" b="1">
                <a:solidFill>
                  <a:srgbClr val="434343"/>
                </a:solidFill>
              </a:rPr>
              <a:t>μ</a:t>
            </a:r>
            <a:r>
              <a:rPr lang="ru" sz="900" b="1">
                <a:solidFill>
                  <a:srgbClr val="434343"/>
                </a:solidFill>
              </a:rPr>
              <a:t>k </a:t>
            </a:r>
            <a:r>
              <a:rPr lang="ru" sz="1400">
                <a:solidFill>
                  <a:srgbClr val="000000"/>
                </a:solidFill>
              </a:rPr>
              <a:t>plays a role in whether the rod accelerates and decelerates, thermal effects can be neglected due to relatively low velocities and weight between the materials</a:t>
            </a:r>
            <a:endParaRPr sz="1400">
              <a:solidFill>
                <a:srgbClr val="000000"/>
              </a:solidFill>
            </a:endParaRPr>
          </a:p>
          <a:p>
            <a:pPr marL="0" lvl="0" indent="0" algn="l" rtl="0">
              <a:spcBef>
                <a:spcPts val="1600"/>
              </a:spcBef>
              <a:spcAft>
                <a:spcPts val="1600"/>
              </a:spcAft>
              <a:buNone/>
            </a:pPr>
            <a:r>
              <a:rPr lang="ru" sz="1400" b="1">
                <a:solidFill>
                  <a:srgbClr val="000000"/>
                </a:solidFill>
              </a:rPr>
              <a:t>Note: some erosion of the surface of the cylinders may have affected data, but this was negligible as it shouldn’t affect the material coefficient of friction, and all materials were sanded to minimise irregularities</a:t>
            </a:r>
            <a:r>
              <a:rPr lang="ru" sz="1400">
                <a:solidFill>
                  <a:srgbClr val="000000"/>
                </a:solidFill>
              </a:rPr>
              <a:t> </a:t>
            </a:r>
            <a:r>
              <a:rPr lang="ru" sz="900" b="1">
                <a:solidFill>
                  <a:srgbClr val="434343"/>
                </a:solidFill>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819150" y="2798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Stage 1</a:t>
            </a:r>
            <a:endParaRPr/>
          </a:p>
        </p:txBody>
      </p:sp>
      <p:sp>
        <p:nvSpPr>
          <p:cNvPr id="149" name="Google Shape;149;p16"/>
          <p:cNvSpPr txBox="1">
            <a:spLocks noGrp="1"/>
          </p:cNvSpPr>
          <p:nvPr>
            <p:ph type="body" idx="1"/>
          </p:nvPr>
        </p:nvSpPr>
        <p:spPr>
          <a:xfrm>
            <a:off x="859100" y="968700"/>
            <a:ext cx="7505700" cy="36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rgbClr val="000000"/>
                </a:solidFill>
              </a:rPr>
              <a:t>Object in equilibrium, moving right. The forces of friction acting on the object have the same magnitude, but opposite directions, so the net force is 0. Object has obtained momentum after stage 8, pointing right</a:t>
            </a:r>
            <a:endParaRPr b="1">
              <a:solidFill>
                <a:srgbClr val="000000"/>
              </a:solidFill>
            </a:endParaRPr>
          </a:p>
          <a:p>
            <a:pPr marL="0" lvl="0" indent="0" algn="l" rtl="0">
              <a:spcBef>
                <a:spcPts val="1600"/>
              </a:spcBef>
              <a:spcAft>
                <a:spcPts val="0"/>
              </a:spcAft>
              <a:buNone/>
            </a:pPr>
            <a:r>
              <a:rPr lang="ru" sz="1200">
                <a:solidFill>
                  <a:srgbClr val="000000"/>
                </a:solidFill>
              </a:rPr>
              <a:t>Quantitative:</a:t>
            </a:r>
            <a:endParaRPr sz="1200">
              <a:solidFill>
                <a:srgbClr val="000000"/>
              </a:solidFill>
            </a:endParaRPr>
          </a:p>
          <a:p>
            <a:pPr marL="0" lvl="0" indent="0" algn="l" rtl="0">
              <a:spcBef>
                <a:spcPts val="0"/>
              </a:spcBef>
              <a:spcAft>
                <a:spcPts val="0"/>
              </a:spcAft>
              <a:buNone/>
            </a:pPr>
            <a:r>
              <a:rPr lang="ru" sz="1200">
                <a:solidFill>
                  <a:srgbClr val="000000"/>
                </a:solidFill>
              </a:rPr>
              <a:t>Horizontal displacement from the centre is s</a:t>
            </a:r>
            <a:endParaRPr sz="1200">
              <a:solidFill>
                <a:srgbClr val="000000"/>
              </a:solidFill>
            </a:endParaRPr>
          </a:p>
          <a:p>
            <a:pPr marL="0" lvl="0" indent="0" algn="l" rtl="0">
              <a:spcBef>
                <a:spcPts val="0"/>
              </a:spcBef>
              <a:spcAft>
                <a:spcPts val="0"/>
              </a:spcAft>
              <a:buNone/>
            </a:pPr>
            <a:r>
              <a:rPr lang="ru" sz="1200">
                <a:solidFill>
                  <a:srgbClr val="000000"/>
                </a:solidFill>
              </a:rPr>
              <a:t>Horizontal velocity is v</a:t>
            </a:r>
            <a:endParaRPr sz="1200">
              <a:solidFill>
                <a:srgbClr val="000000"/>
              </a:solidFill>
            </a:endParaRPr>
          </a:p>
          <a:p>
            <a:pPr marL="0" lvl="0" indent="0" algn="l" rtl="0">
              <a:spcBef>
                <a:spcPts val="0"/>
              </a:spcBef>
              <a:spcAft>
                <a:spcPts val="0"/>
              </a:spcAft>
              <a:buNone/>
            </a:pPr>
            <a:r>
              <a:rPr lang="ru" sz="1200">
                <a:solidFill>
                  <a:srgbClr val="000000"/>
                </a:solidFill>
              </a:rPr>
              <a:t>Horizontal acceleration is a</a:t>
            </a:r>
            <a:endParaRPr sz="1200">
              <a:solidFill>
                <a:srgbClr val="000000"/>
              </a:solidFill>
            </a:endParaRPr>
          </a:p>
          <a:p>
            <a:pPr marL="0" lvl="0" indent="0" algn="l" rtl="0">
              <a:spcBef>
                <a:spcPts val="0"/>
              </a:spcBef>
              <a:spcAft>
                <a:spcPts val="0"/>
              </a:spcAft>
              <a:buNone/>
            </a:pPr>
            <a:r>
              <a:rPr lang="ru" sz="1200">
                <a:solidFill>
                  <a:srgbClr val="000000"/>
                </a:solidFill>
              </a:rPr>
              <a:t>Weight on cylinder 1 is W₁</a:t>
            </a:r>
            <a:endParaRPr sz="1200">
              <a:solidFill>
                <a:srgbClr val="000000"/>
              </a:solidFill>
            </a:endParaRPr>
          </a:p>
          <a:p>
            <a:pPr marL="0" lvl="0" indent="0" algn="l" rtl="0">
              <a:lnSpc>
                <a:spcPct val="100000"/>
              </a:lnSpc>
              <a:spcBef>
                <a:spcPts val="0"/>
              </a:spcBef>
              <a:spcAft>
                <a:spcPts val="0"/>
              </a:spcAft>
              <a:buNone/>
            </a:pPr>
            <a:r>
              <a:rPr lang="ru" sz="1200">
                <a:solidFill>
                  <a:srgbClr val="000000"/>
                </a:solidFill>
              </a:rPr>
              <a:t>N₁ is the normal force exerted by the first cylinder</a:t>
            </a:r>
            <a:endParaRPr sz="1200">
              <a:solidFill>
                <a:srgbClr val="000000"/>
              </a:solidFill>
            </a:endParaRPr>
          </a:p>
          <a:p>
            <a:pPr marL="0" lvl="0" indent="0" algn="l" rtl="0">
              <a:lnSpc>
                <a:spcPct val="100000"/>
              </a:lnSpc>
              <a:spcBef>
                <a:spcPts val="0"/>
              </a:spcBef>
              <a:spcAft>
                <a:spcPts val="0"/>
              </a:spcAft>
              <a:buNone/>
            </a:pPr>
            <a:r>
              <a:rPr lang="ru" sz="1200">
                <a:solidFill>
                  <a:srgbClr val="000000"/>
                </a:solidFill>
              </a:rPr>
              <a:t>N₂ is the normal force exerted by the second cylinder</a:t>
            </a:r>
            <a:endParaRPr sz="1200">
              <a:solidFill>
                <a:srgbClr val="000000"/>
              </a:solidFill>
            </a:endParaRPr>
          </a:p>
          <a:p>
            <a:pPr marL="0" lvl="0" indent="0" algn="l" rtl="0">
              <a:lnSpc>
                <a:spcPct val="100000"/>
              </a:lnSpc>
              <a:spcBef>
                <a:spcPts val="0"/>
              </a:spcBef>
              <a:spcAft>
                <a:spcPts val="0"/>
              </a:spcAft>
              <a:buNone/>
            </a:pPr>
            <a:r>
              <a:rPr lang="ru" sz="1200">
                <a:solidFill>
                  <a:srgbClr val="000000"/>
                </a:solidFill>
              </a:rPr>
              <a:t>F₁ is the frictional force exerted by the first cylinder</a:t>
            </a:r>
            <a:endParaRPr sz="1200">
              <a:solidFill>
                <a:srgbClr val="000000"/>
              </a:solidFill>
            </a:endParaRPr>
          </a:p>
          <a:p>
            <a:pPr marL="0" lvl="0" indent="0" algn="l" rtl="0">
              <a:lnSpc>
                <a:spcPct val="100000"/>
              </a:lnSpc>
              <a:spcBef>
                <a:spcPts val="0"/>
              </a:spcBef>
              <a:spcAft>
                <a:spcPts val="0"/>
              </a:spcAft>
              <a:buNone/>
            </a:pPr>
            <a:r>
              <a:rPr lang="ru" sz="1200">
                <a:solidFill>
                  <a:srgbClr val="000000"/>
                </a:solidFill>
              </a:rPr>
              <a:t>F₂ is the frictional force exerted by the second cylinder</a:t>
            </a:r>
            <a:endParaRPr sz="1200">
              <a:solidFill>
                <a:srgbClr val="000000"/>
              </a:solidFill>
            </a:endParaRPr>
          </a:p>
          <a:p>
            <a:pPr marL="0" lvl="0" indent="0" algn="l" rtl="0">
              <a:lnSpc>
                <a:spcPct val="100000"/>
              </a:lnSpc>
              <a:spcBef>
                <a:spcPts val="0"/>
              </a:spcBef>
              <a:spcAft>
                <a:spcPts val="0"/>
              </a:spcAft>
              <a:buNone/>
            </a:pPr>
            <a:r>
              <a:rPr lang="ru" sz="1200">
                <a:solidFill>
                  <a:srgbClr val="000000"/>
                </a:solidFill>
              </a:rPr>
              <a:t>Fₜ is the total frictional force</a:t>
            </a:r>
            <a:endParaRPr sz="1200">
              <a:solidFill>
                <a:srgbClr val="000000"/>
              </a:solidFill>
            </a:endParaRPr>
          </a:p>
          <a:p>
            <a:pPr marL="0" lvl="0" indent="0" algn="l" rtl="0">
              <a:lnSpc>
                <a:spcPct val="100000"/>
              </a:lnSpc>
              <a:spcBef>
                <a:spcPts val="0"/>
              </a:spcBef>
              <a:spcAft>
                <a:spcPts val="0"/>
              </a:spcAft>
              <a:buNone/>
            </a:pPr>
            <a:r>
              <a:rPr lang="ru" sz="1200">
                <a:solidFill>
                  <a:srgbClr val="000000"/>
                </a:solidFill>
              </a:rPr>
              <a:t>S = 0</a:t>
            </a:r>
            <a:endParaRPr sz="1200">
              <a:solidFill>
                <a:srgbClr val="000000"/>
              </a:solidFill>
            </a:endParaRPr>
          </a:p>
          <a:p>
            <a:pPr marL="0" lvl="0" indent="0" algn="l" rtl="0">
              <a:lnSpc>
                <a:spcPct val="100000"/>
              </a:lnSpc>
              <a:spcBef>
                <a:spcPts val="0"/>
              </a:spcBef>
              <a:spcAft>
                <a:spcPts val="0"/>
              </a:spcAft>
              <a:buNone/>
            </a:pPr>
            <a:r>
              <a:rPr lang="ru" sz="1200">
                <a:solidFill>
                  <a:srgbClr val="000000"/>
                </a:solidFill>
              </a:rPr>
              <a:t>v &gt; 0</a:t>
            </a:r>
            <a:endParaRPr sz="1200">
              <a:solidFill>
                <a:srgbClr val="000000"/>
              </a:solidFill>
            </a:endParaRPr>
          </a:p>
          <a:p>
            <a:pPr marL="0" lvl="0" indent="0" algn="l" rtl="0">
              <a:lnSpc>
                <a:spcPct val="100000"/>
              </a:lnSpc>
              <a:spcBef>
                <a:spcPts val="0"/>
              </a:spcBef>
              <a:spcAft>
                <a:spcPts val="0"/>
              </a:spcAft>
              <a:buNone/>
            </a:pPr>
            <a:r>
              <a:rPr lang="ru" sz="1200">
                <a:solidFill>
                  <a:srgbClr val="000000"/>
                </a:solidFill>
              </a:rPr>
              <a:t>W₁ = W₂ = N₁ = N₂</a:t>
            </a:r>
            <a:endParaRPr sz="1200">
              <a:solidFill>
                <a:srgbClr val="000000"/>
              </a:solidFill>
            </a:endParaRPr>
          </a:p>
          <a:p>
            <a:pPr marL="0" lvl="0" indent="0" algn="l" rtl="0">
              <a:spcBef>
                <a:spcPts val="0"/>
              </a:spcBef>
              <a:spcAft>
                <a:spcPts val="0"/>
              </a:spcAft>
              <a:buNone/>
            </a:pPr>
            <a:r>
              <a:rPr lang="ru" sz="1200">
                <a:solidFill>
                  <a:srgbClr val="000000"/>
                </a:solidFill>
              </a:rPr>
              <a:t>F₁ = μN₁</a:t>
            </a:r>
            <a:endParaRPr sz="1200">
              <a:solidFill>
                <a:srgbClr val="000000"/>
              </a:solidFill>
            </a:endParaRPr>
          </a:p>
          <a:p>
            <a:pPr marL="0" lvl="0" indent="0" algn="l" rtl="0">
              <a:spcBef>
                <a:spcPts val="0"/>
              </a:spcBef>
              <a:spcAft>
                <a:spcPts val="0"/>
              </a:spcAft>
              <a:buNone/>
            </a:pPr>
            <a:r>
              <a:rPr lang="ru" sz="1200">
                <a:solidFill>
                  <a:srgbClr val="000000"/>
                </a:solidFill>
              </a:rPr>
              <a:t>F₂ = μN₂ = -F₁</a:t>
            </a:r>
            <a:endParaRPr sz="1200">
              <a:solidFill>
                <a:srgbClr val="000000"/>
              </a:solidFill>
            </a:endParaRPr>
          </a:p>
          <a:p>
            <a:pPr marL="0" lvl="0" indent="0" algn="l" rtl="0">
              <a:spcBef>
                <a:spcPts val="0"/>
              </a:spcBef>
              <a:spcAft>
                <a:spcPts val="0"/>
              </a:spcAft>
              <a:buNone/>
            </a:pPr>
            <a:r>
              <a:rPr lang="ru" sz="1200">
                <a:solidFill>
                  <a:srgbClr val="000000"/>
                </a:solidFill>
              </a:rPr>
              <a:t>Fₜ = F₁ + F₂ = 0 so a = 0 and v is unchanged</a:t>
            </a:r>
            <a:endParaRPr sz="1200">
              <a:solidFill>
                <a:srgbClr val="000000"/>
              </a:solidFill>
            </a:endParaRPr>
          </a:p>
          <a:p>
            <a:pPr marL="0" lvl="0" indent="0" algn="l" rtl="0">
              <a:spcBef>
                <a:spcPts val="0"/>
              </a:spcBef>
              <a:spcAft>
                <a:spcPts val="0"/>
              </a:spcAft>
              <a:buNone/>
            </a:pPr>
            <a:endParaRPr>
              <a:solidFill>
                <a:srgbClr val="0000FF"/>
              </a:solidFill>
            </a:endParaRPr>
          </a:p>
          <a:p>
            <a:pPr marL="0" lvl="0" indent="0" algn="l" rtl="0">
              <a:lnSpc>
                <a:spcPct val="100000"/>
              </a:lnSpc>
              <a:spcBef>
                <a:spcPts val="1600"/>
              </a:spcBef>
              <a:spcAft>
                <a:spcPts val="0"/>
              </a:spcAft>
              <a:buNone/>
            </a:pPr>
            <a:endParaRPr>
              <a:solidFill>
                <a:srgbClr val="0000FF"/>
              </a:solidFill>
            </a:endParaRPr>
          </a:p>
          <a:p>
            <a:pPr marL="0" lvl="0" indent="0" algn="l" rtl="0">
              <a:spcBef>
                <a:spcPts val="0"/>
              </a:spcBef>
              <a:spcAft>
                <a:spcPts val="1600"/>
              </a:spcAft>
              <a:buNone/>
            </a:pPr>
            <a:endParaRPr>
              <a:solidFill>
                <a:srgbClr val="0000FF"/>
              </a:solidFill>
            </a:endParaRPr>
          </a:p>
        </p:txBody>
      </p:sp>
      <p:sp>
        <p:nvSpPr>
          <p:cNvPr id="150" name="Google Shape;150;p16"/>
          <p:cNvSpPr/>
          <p:nvPr/>
        </p:nvSpPr>
        <p:spPr>
          <a:xfrm>
            <a:off x="5761925" y="3637850"/>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7508825" y="3637850"/>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5237275" y="3432050"/>
            <a:ext cx="3497700" cy="20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6"/>
          <p:cNvCxnSpPr/>
          <p:nvPr/>
        </p:nvCxnSpPr>
        <p:spPr>
          <a:xfrm>
            <a:off x="6992850" y="3534925"/>
            <a:ext cx="0" cy="798900"/>
          </a:xfrm>
          <a:prstGeom prst="straightConnector1">
            <a:avLst/>
          </a:prstGeom>
          <a:noFill/>
          <a:ln w="19050" cap="flat" cmpd="sng">
            <a:solidFill>
              <a:schemeClr val="dk2"/>
            </a:solidFill>
            <a:prstDash val="solid"/>
            <a:round/>
            <a:headEnd type="none" w="med" len="med"/>
            <a:tailEnd type="triangle" w="med" len="med"/>
          </a:ln>
        </p:spPr>
      </p:cxnSp>
      <p:cxnSp>
        <p:nvCxnSpPr>
          <p:cNvPr id="154" name="Google Shape;154;p16"/>
          <p:cNvCxnSpPr/>
          <p:nvPr/>
        </p:nvCxnSpPr>
        <p:spPr>
          <a:xfrm rot="10800000">
            <a:off x="6127175" y="3233750"/>
            <a:ext cx="0" cy="404100"/>
          </a:xfrm>
          <a:prstGeom prst="straightConnector1">
            <a:avLst/>
          </a:prstGeom>
          <a:noFill/>
          <a:ln w="19050" cap="flat" cmpd="sng">
            <a:solidFill>
              <a:schemeClr val="dk2"/>
            </a:solidFill>
            <a:prstDash val="solid"/>
            <a:round/>
            <a:headEnd type="none" w="med" len="med"/>
            <a:tailEnd type="triangle" w="med" len="med"/>
          </a:ln>
        </p:spPr>
      </p:cxnSp>
      <p:cxnSp>
        <p:nvCxnSpPr>
          <p:cNvPr id="155" name="Google Shape;155;p16"/>
          <p:cNvCxnSpPr/>
          <p:nvPr/>
        </p:nvCxnSpPr>
        <p:spPr>
          <a:xfrm rot="10800000">
            <a:off x="7874075" y="3233750"/>
            <a:ext cx="0" cy="404100"/>
          </a:xfrm>
          <a:prstGeom prst="straightConnector1">
            <a:avLst/>
          </a:prstGeom>
          <a:noFill/>
          <a:ln w="19050" cap="flat" cmpd="sng">
            <a:solidFill>
              <a:schemeClr val="dk2"/>
            </a:solidFill>
            <a:prstDash val="solid"/>
            <a:round/>
            <a:headEnd type="none" w="med" len="med"/>
            <a:tailEnd type="triangle" w="med" len="med"/>
          </a:ln>
        </p:spPr>
      </p:cxnSp>
      <p:sp>
        <p:nvSpPr>
          <p:cNvPr id="156" name="Google Shape;156;p16"/>
          <p:cNvSpPr txBox="1"/>
          <p:nvPr/>
        </p:nvSpPr>
        <p:spPr>
          <a:xfrm>
            <a:off x="6817975" y="4333825"/>
            <a:ext cx="3363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W</a:t>
            </a:r>
            <a:endParaRPr>
              <a:latin typeface="Calibri"/>
              <a:ea typeface="Calibri"/>
              <a:cs typeface="Calibri"/>
              <a:sym typeface="Calibri"/>
            </a:endParaRPr>
          </a:p>
        </p:txBody>
      </p:sp>
      <p:sp>
        <p:nvSpPr>
          <p:cNvPr id="157" name="Google Shape;157;p16"/>
          <p:cNvSpPr txBox="1"/>
          <p:nvPr/>
        </p:nvSpPr>
        <p:spPr>
          <a:xfrm>
            <a:off x="7705925" y="2829650"/>
            <a:ext cx="3900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N</a:t>
            </a:r>
            <a:r>
              <a:rPr lang="ru" sz="1000">
                <a:latin typeface="Calibri"/>
                <a:ea typeface="Calibri"/>
                <a:cs typeface="Calibri"/>
                <a:sym typeface="Calibri"/>
              </a:rPr>
              <a:t>2</a:t>
            </a:r>
            <a:endParaRPr sz="1000">
              <a:latin typeface="Calibri"/>
              <a:ea typeface="Calibri"/>
              <a:cs typeface="Calibri"/>
              <a:sym typeface="Calibri"/>
            </a:endParaRPr>
          </a:p>
        </p:txBody>
      </p:sp>
      <p:sp>
        <p:nvSpPr>
          <p:cNvPr id="158" name="Google Shape;158;p16"/>
          <p:cNvSpPr txBox="1"/>
          <p:nvPr/>
        </p:nvSpPr>
        <p:spPr>
          <a:xfrm>
            <a:off x="5959025" y="2829650"/>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N</a:t>
            </a:r>
            <a:r>
              <a:rPr lang="ru" sz="1000">
                <a:latin typeface="Calibri"/>
                <a:ea typeface="Calibri"/>
                <a:cs typeface="Calibri"/>
                <a:sym typeface="Calibri"/>
              </a:rPr>
              <a:t>1</a:t>
            </a:r>
            <a:endParaRPr sz="1000">
              <a:latin typeface="Calibri"/>
              <a:ea typeface="Calibri"/>
              <a:cs typeface="Calibri"/>
              <a:sym typeface="Calibri"/>
            </a:endParaRPr>
          </a:p>
        </p:txBody>
      </p:sp>
      <p:cxnSp>
        <p:nvCxnSpPr>
          <p:cNvPr id="159" name="Google Shape;159;p16"/>
          <p:cNvCxnSpPr>
            <a:stCxn id="150" idx="5"/>
            <a:endCxn id="151" idx="1"/>
          </p:cNvCxnSpPr>
          <p:nvPr/>
        </p:nvCxnSpPr>
        <p:spPr>
          <a:xfrm rot="10800000" flipH="1">
            <a:off x="6385446" y="3744771"/>
            <a:ext cx="1230300" cy="516600"/>
          </a:xfrm>
          <a:prstGeom prst="straightConnector1">
            <a:avLst/>
          </a:prstGeom>
          <a:noFill/>
          <a:ln w="9525" cap="flat" cmpd="sng">
            <a:solidFill>
              <a:schemeClr val="dk2"/>
            </a:solidFill>
            <a:prstDash val="solid"/>
            <a:round/>
            <a:headEnd type="none" w="med" len="med"/>
            <a:tailEnd type="none" w="med" len="med"/>
          </a:ln>
        </p:spPr>
      </p:cxnSp>
      <p:cxnSp>
        <p:nvCxnSpPr>
          <p:cNvPr id="160" name="Google Shape;160;p16"/>
          <p:cNvCxnSpPr>
            <a:stCxn id="150" idx="7"/>
            <a:endCxn id="151" idx="3"/>
          </p:cNvCxnSpPr>
          <p:nvPr/>
        </p:nvCxnSpPr>
        <p:spPr>
          <a:xfrm>
            <a:off x="6385446" y="3744829"/>
            <a:ext cx="1230300" cy="516600"/>
          </a:xfrm>
          <a:prstGeom prst="straightConnector1">
            <a:avLst/>
          </a:prstGeom>
          <a:noFill/>
          <a:ln w="9525" cap="flat" cmpd="sng">
            <a:solidFill>
              <a:schemeClr val="dk2"/>
            </a:solidFill>
            <a:prstDash val="solid"/>
            <a:round/>
            <a:headEnd type="none" w="med" len="med"/>
            <a:tailEnd type="none" w="med" len="med"/>
          </a:ln>
        </p:spPr>
      </p:cxnSp>
      <p:sp>
        <p:nvSpPr>
          <p:cNvPr id="161" name="Google Shape;161;p16"/>
          <p:cNvSpPr txBox="1"/>
          <p:nvPr/>
        </p:nvSpPr>
        <p:spPr>
          <a:xfrm>
            <a:off x="6832475" y="2571750"/>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P</a:t>
            </a:r>
            <a:endParaRPr sz="1000">
              <a:latin typeface="Calibri"/>
              <a:ea typeface="Calibri"/>
              <a:cs typeface="Calibri"/>
              <a:sym typeface="Calibri"/>
            </a:endParaRPr>
          </a:p>
        </p:txBody>
      </p:sp>
      <p:cxnSp>
        <p:nvCxnSpPr>
          <p:cNvPr id="162" name="Google Shape;162;p16"/>
          <p:cNvCxnSpPr/>
          <p:nvPr/>
        </p:nvCxnSpPr>
        <p:spPr>
          <a:xfrm>
            <a:off x="6800100" y="2934675"/>
            <a:ext cx="385500" cy="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16"/>
          <p:cNvCxnSpPr/>
          <p:nvPr/>
        </p:nvCxnSpPr>
        <p:spPr>
          <a:xfrm rot="10800000">
            <a:off x="7481375" y="3639675"/>
            <a:ext cx="392700" cy="0"/>
          </a:xfrm>
          <a:prstGeom prst="straightConnector1">
            <a:avLst/>
          </a:prstGeom>
          <a:noFill/>
          <a:ln w="19050" cap="flat" cmpd="sng">
            <a:solidFill>
              <a:schemeClr val="dk2"/>
            </a:solidFill>
            <a:prstDash val="solid"/>
            <a:round/>
            <a:headEnd type="none" w="med" len="med"/>
            <a:tailEnd type="triangle" w="med" len="med"/>
          </a:ln>
        </p:spPr>
      </p:cxnSp>
      <p:cxnSp>
        <p:nvCxnSpPr>
          <p:cNvPr id="164" name="Google Shape;164;p16"/>
          <p:cNvCxnSpPr/>
          <p:nvPr/>
        </p:nvCxnSpPr>
        <p:spPr>
          <a:xfrm>
            <a:off x="6127175" y="3639650"/>
            <a:ext cx="392700" cy="0"/>
          </a:xfrm>
          <a:prstGeom prst="straightConnector1">
            <a:avLst/>
          </a:prstGeom>
          <a:noFill/>
          <a:ln w="19050" cap="flat" cmpd="sng">
            <a:solidFill>
              <a:schemeClr val="dk2"/>
            </a:solidFill>
            <a:prstDash val="solid"/>
            <a:round/>
            <a:headEnd type="none" w="med" len="med"/>
            <a:tailEnd type="triangle" w="med" len="med"/>
          </a:ln>
        </p:spPr>
      </p:cxnSp>
      <p:sp>
        <p:nvSpPr>
          <p:cNvPr id="165" name="Google Shape;165;p16"/>
          <p:cNvSpPr txBox="1"/>
          <p:nvPr/>
        </p:nvSpPr>
        <p:spPr>
          <a:xfrm>
            <a:off x="6186100" y="3336888"/>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1</a:t>
            </a:r>
            <a:endParaRPr sz="1000">
              <a:latin typeface="Calibri"/>
              <a:ea typeface="Calibri"/>
              <a:cs typeface="Calibri"/>
              <a:sym typeface="Calibri"/>
            </a:endParaRPr>
          </a:p>
        </p:txBody>
      </p:sp>
      <p:sp>
        <p:nvSpPr>
          <p:cNvPr id="166" name="Google Shape;166;p16"/>
          <p:cNvSpPr txBox="1"/>
          <p:nvPr/>
        </p:nvSpPr>
        <p:spPr>
          <a:xfrm>
            <a:off x="7448150" y="3336850"/>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2</a:t>
            </a:r>
            <a:endParaRPr sz="1000">
              <a:latin typeface="Calibri"/>
              <a:ea typeface="Calibri"/>
              <a:cs typeface="Calibri"/>
              <a:sym typeface="Calibri"/>
            </a:endParaRPr>
          </a:p>
        </p:txBody>
      </p:sp>
      <p:sp>
        <p:nvSpPr>
          <p:cNvPr id="167" name="Google Shape;167;p16"/>
          <p:cNvSpPr txBox="1"/>
          <p:nvPr/>
        </p:nvSpPr>
        <p:spPr>
          <a:xfrm>
            <a:off x="6000725" y="3788825"/>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1</a:t>
            </a:r>
            <a:endParaRPr>
              <a:latin typeface="Calibri"/>
              <a:ea typeface="Calibri"/>
              <a:cs typeface="Calibri"/>
              <a:sym typeface="Calibri"/>
            </a:endParaRPr>
          </a:p>
        </p:txBody>
      </p:sp>
      <p:sp>
        <p:nvSpPr>
          <p:cNvPr id="168" name="Google Shape;168;p16"/>
          <p:cNvSpPr txBox="1"/>
          <p:nvPr/>
        </p:nvSpPr>
        <p:spPr>
          <a:xfrm>
            <a:off x="7747575" y="3788825"/>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2</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819150" y="3642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Stage 2</a:t>
            </a:r>
            <a:endParaRPr/>
          </a:p>
        </p:txBody>
      </p:sp>
      <p:sp>
        <p:nvSpPr>
          <p:cNvPr id="174" name="Google Shape;174;p17"/>
          <p:cNvSpPr txBox="1">
            <a:spLocks noGrp="1"/>
          </p:cNvSpPr>
          <p:nvPr>
            <p:ph type="body" idx="1"/>
          </p:nvPr>
        </p:nvSpPr>
        <p:spPr>
          <a:xfrm>
            <a:off x="819150" y="1092025"/>
            <a:ext cx="7505700" cy="35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rgbClr val="000000"/>
                </a:solidFill>
              </a:rPr>
              <a:t>Object between equilibrium and right max. displacement, moving right. The momentum obtained after stage 8 is being dominated by the net force of friction forces from cylinders 1&amp;2. The net force is pointing left, because object has more weight on the 2nd cylinder, than on the 1st. </a:t>
            </a:r>
            <a:endParaRPr b="1">
              <a:solidFill>
                <a:srgbClr val="000000"/>
              </a:solidFill>
            </a:endParaRPr>
          </a:p>
          <a:p>
            <a:pPr marL="0" lvl="0" indent="0" algn="l" rtl="0">
              <a:spcBef>
                <a:spcPts val="1600"/>
              </a:spcBef>
              <a:spcAft>
                <a:spcPts val="0"/>
              </a:spcAft>
              <a:buNone/>
            </a:pPr>
            <a:r>
              <a:rPr lang="ru">
                <a:solidFill>
                  <a:srgbClr val="000000"/>
                </a:solidFill>
              </a:rPr>
              <a:t>Quantitative:</a:t>
            </a:r>
            <a:endParaRPr>
              <a:solidFill>
                <a:srgbClr val="000000"/>
              </a:solidFill>
            </a:endParaRPr>
          </a:p>
          <a:p>
            <a:pPr marL="0" lvl="0" indent="0" algn="l" rtl="0">
              <a:lnSpc>
                <a:spcPct val="100000"/>
              </a:lnSpc>
              <a:spcBef>
                <a:spcPts val="0"/>
              </a:spcBef>
              <a:spcAft>
                <a:spcPts val="0"/>
              </a:spcAft>
              <a:buNone/>
            </a:pPr>
            <a:r>
              <a:rPr lang="ru">
                <a:solidFill>
                  <a:srgbClr val="000000"/>
                </a:solidFill>
              </a:rPr>
              <a:t>s &gt;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v &gt;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W₁ &lt; W₂ </a:t>
            </a:r>
            <a:endParaRPr>
              <a:solidFill>
                <a:srgbClr val="000000"/>
              </a:solidFill>
            </a:endParaRPr>
          </a:p>
          <a:p>
            <a:pPr marL="0" lvl="0" indent="0" algn="l" rtl="0">
              <a:lnSpc>
                <a:spcPct val="100000"/>
              </a:lnSpc>
              <a:spcBef>
                <a:spcPts val="0"/>
              </a:spcBef>
              <a:spcAft>
                <a:spcPts val="0"/>
              </a:spcAft>
              <a:buNone/>
            </a:pPr>
            <a:r>
              <a:rPr lang="ru">
                <a:solidFill>
                  <a:srgbClr val="000000"/>
                </a:solidFill>
              </a:rPr>
              <a:t>N₁ &lt; N₂</a:t>
            </a:r>
            <a:endParaRPr>
              <a:solidFill>
                <a:srgbClr val="000000"/>
              </a:solidFill>
            </a:endParaRPr>
          </a:p>
          <a:p>
            <a:pPr marL="0" lvl="0" indent="0" algn="l" rtl="0">
              <a:spcBef>
                <a:spcPts val="0"/>
              </a:spcBef>
              <a:spcAft>
                <a:spcPts val="0"/>
              </a:spcAft>
              <a:buNone/>
            </a:pPr>
            <a:r>
              <a:rPr lang="ru">
                <a:solidFill>
                  <a:srgbClr val="000000"/>
                </a:solidFill>
              </a:rPr>
              <a:t>F₁ = μN₁</a:t>
            </a:r>
            <a:endParaRPr>
              <a:solidFill>
                <a:srgbClr val="000000"/>
              </a:solidFill>
            </a:endParaRPr>
          </a:p>
          <a:p>
            <a:pPr marL="0" lvl="0" indent="0" algn="l" rtl="0">
              <a:spcBef>
                <a:spcPts val="0"/>
              </a:spcBef>
              <a:spcAft>
                <a:spcPts val="0"/>
              </a:spcAft>
              <a:buNone/>
            </a:pPr>
            <a:r>
              <a:rPr lang="ru">
                <a:solidFill>
                  <a:srgbClr val="000000"/>
                </a:solidFill>
              </a:rPr>
              <a:t>F₂ = μN₂ &gt; -F₁</a:t>
            </a:r>
            <a:endParaRPr>
              <a:solidFill>
                <a:srgbClr val="000000"/>
              </a:solidFill>
            </a:endParaRPr>
          </a:p>
          <a:p>
            <a:pPr marL="0" lvl="0" indent="0" algn="l" rtl="0">
              <a:spcBef>
                <a:spcPts val="0"/>
              </a:spcBef>
              <a:spcAft>
                <a:spcPts val="0"/>
              </a:spcAft>
              <a:buNone/>
            </a:pPr>
            <a:r>
              <a:rPr lang="ru">
                <a:solidFill>
                  <a:srgbClr val="000000"/>
                </a:solidFill>
              </a:rPr>
              <a:t>Fₜ = F₁ + F₂ &lt; 0 so a &lt; 0 and v decreases</a:t>
            </a:r>
            <a:endParaRPr>
              <a:solidFill>
                <a:srgbClr val="000000"/>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FF0000"/>
              </a:solidFill>
            </a:endParaRPr>
          </a:p>
        </p:txBody>
      </p:sp>
      <p:sp>
        <p:nvSpPr>
          <p:cNvPr id="175" name="Google Shape;175;p17"/>
          <p:cNvSpPr/>
          <p:nvPr/>
        </p:nvSpPr>
        <p:spPr>
          <a:xfrm>
            <a:off x="5520150" y="3622975"/>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7267050" y="3622975"/>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5213575" y="3421025"/>
            <a:ext cx="3497700" cy="20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 name="Google Shape;178;p17"/>
          <p:cNvCxnSpPr/>
          <p:nvPr/>
        </p:nvCxnSpPr>
        <p:spPr>
          <a:xfrm>
            <a:off x="6974425" y="3520050"/>
            <a:ext cx="0" cy="798900"/>
          </a:xfrm>
          <a:prstGeom prst="straightConnector1">
            <a:avLst/>
          </a:prstGeom>
          <a:noFill/>
          <a:ln w="19050" cap="flat" cmpd="sng">
            <a:solidFill>
              <a:schemeClr val="dk2"/>
            </a:solidFill>
            <a:prstDash val="solid"/>
            <a:round/>
            <a:headEnd type="none" w="med" len="med"/>
            <a:tailEnd type="triangle" w="med" len="med"/>
          </a:ln>
        </p:spPr>
      </p:cxnSp>
      <p:cxnSp>
        <p:nvCxnSpPr>
          <p:cNvPr id="179" name="Google Shape;179;p17"/>
          <p:cNvCxnSpPr/>
          <p:nvPr/>
        </p:nvCxnSpPr>
        <p:spPr>
          <a:xfrm rot="10800000">
            <a:off x="5885550" y="3259075"/>
            <a:ext cx="0" cy="363900"/>
          </a:xfrm>
          <a:prstGeom prst="straightConnector1">
            <a:avLst/>
          </a:prstGeom>
          <a:noFill/>
          <a:ln w="19050" cap="flat" cmpd="sng">
            <a:solidFill>
              <a:schemeClr val="dk2"/>
            </a:solidFill>
            <a:prstDash val="solid"/>
            <a:round/>
            <a:headEnd type="none" w="med" len="med"/>
            <a:tailEnd type="triangle" w="med" len="med"/>
          </a:ln>
        </p:spPr>
      </p:cxnSp>
      <p:cxnSp>
        <p:nvCxnSpPr>
          <p:cNvPr id="180" name="Google Shape;180;p17"/>
          <p:cNvCxnSpPr/>
          <p:nvPr/>
        </p:nvCxnSpPr>
        <p:spPr>
          <a:xfrm rot="10800000">
            <a:off x="7618950" y="3171025"/>
            <a:ext cx="0" cy="452700"/>
          </a:xfrm>
          <a:prstGeom prst="straightConnector1">
            <a:avLst/>
          </a:prstGeom>
          <a:noFill/>
          <a:ln w="19050" cap="flat" cmpd="sng">
            <a:solidFill>
              <a:schemeClr val="dk2"/>
            </a:solidFill>
            <a:prstDash val="solid"/>
            <a:round/>
            <a:headEnd type="none" w="med" len="med"/>
            <a:tailEnd type="triangle" w="med" len="med"/>
          </a:ln>
        </p:spPr>
      </p:cxnSp>
      <p:sp>
        <p:nvSpPr>
          <p:cNvPr id="181" name="Google Shape;181;p17"/>
          <p:cNvSpPr txBox="1"/>
          <p:nvPr/>
        </p:nvSpPr>
        <p:spPr>
          <a:xfrm>
            <a:off x="6794275" y="4349675"/>
            <a:ext cx="3363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W</a:t>
            </a:r>
            <a:endParaRPr>
              <a:latin typeface="Calibri"/>
              <a:ea typeface="Calibri"/>
              <a:cs typeface="Calibri"/>
              <a:sym typeface="Calibri"/>
            </a:endParaRPr>
          </a:p>
        </p:txBody>
      </p:sp>
      <p:sp>
        <p:nvSpPr>
          <p:cNvPr id="182" name="Google Shape;182;p17"/>
          <p:cNvSpPr txBox="1"/>
          <p:nvPr/>
        </p:nvSpPr>
        <p:spPr>
          <a:xfrm>
            <a:off x="7423950" y="2815300"/>
            <a:ext cx="3900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N</a:t>
            </a:r>
            <a:r>
              <a:rPr lang="ru" sz="1000">
                <a:latin typeface="Calibri"/>
                <a:ea typeface="Calibri"/>
                <a:cs typeface="Calibri"/>
                <a:sym typeface="Calibri"/>
              </a:rPr>
              <a:t>2</a:t>
            </a:r>
            <a:endParaRPr sz="1000">
              <a:latin typeface="Calibri"/>
              <a:ea typeface="Calibri"/>
              <a:cs typeface="Calibri"/>
              <a:sym typeface="Calibri"/>
            </a:endParaRPr>
          </a:p>
        </p:txBody>
      </p:sp>
      <p:sp>
        <p:nvSpPr>
          <p:cNvPr id="183" name="Google Shape;183;p17"/>
          <p:cNvSpPr txBox="1"/>
          <p:nvPr/>
        </p:nvSpPr>
        <p:spPr>
          <a:xfrm>
            <a:off x="5674350" y="2854975"/>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N</a:t>
            </a:r>
            <a:r>
              <a:rPr lang="ru" sz="1000">
                <a:latin typeface="Calibri"/>
                <a:ea typeface="Calibri"/>
                <a:cs typeface="Calibri"/>
                <a:sym typeface="Calibri"/>
              </a:rPr>
              <a:t>1</a:t>
            </a:r>
            <a:endParaRPr sz="1000">
              <a:latin typeface="Calibri"/>
              <a:ea typeface="Calibri"/>
              <a:cs typeface="Calibri"/>
              <a:sym typeface="Calibri"/>
            </a:endParaRPr>
          </a:p>
        </p:txBody>
      </p:sp>
      <p:cxnSp>
        <p:nvCxnSpPr>
          <p:cNvPr id="184" name="Google Shape;184;p17"/>
          <p:cNvCxnSpPr>
            <a:stCxn id="175" idx="5"/>
            <a:endCxn id="176" idx="1"/>
          </p:cNvCxnSpPr>
          <p:nvPr/>
        </p:nvCxnSpPr>
        <p:spPr>
          <a:xfrm rot="10800000" flipH="1">
            <a:off x="6143671" y="3729896"/>
            <a:ext cx="1230300" cy="516600"/>
          </a:xfrm>
          <a:prstGeom prst="straightConnector1">
            <a:avLst/>
          </a:prstGeom>
          <a:noFill/>
          <a:ln w="9525" cap="flat" cmpd="sng">
            <a:solidFill>
              <a:schemeClr val="dk2"/>
            </a:solidFill>
            <a:prstDash val="solid"/>
            <a:round/>
            <a:headEnd type="none" w="med" len="med"/>
            <a:tailEnd type="none" w="med" len="med"/>
          </a:ln>
        </p:spPr>
      </p:cxnSp>
      <p:cxnSp>
        <p:nvCxnSpPr>
          <p:cNvPr id="185" name="Google Shape;185;p17"/>
          <p:cNvCxnSpPr>
            <a:stCxn id="175" idx="7"/>
            <a:endCxn id="176" idx="3"/>
          </p:cNvCxnSpPr>
          <p:nvPr/>
        </p:nvCxnSpPr>
        <p:spPr>
          <a:xfrm>
            <a:off x="6143671" y="3729954"/>
            <a:ext cx="1230300" cy="5166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17"/>
          <p:cNvSpPr txBox="1"/>
          <p:nvPr/>
        </p:nvSpPr>
        <p:spPr>
          <a:xfrm>
            <a:off x="6927025" y="2659675"/>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P</a:t>
            </a:r>
            <a:endParaRPr sz="1000">
              <a:latin typeface="Calibri"/>
              <a:ea typeface="Calibri"/>
              <a:cs typeface="Calibri"/>
              <a:sym typeface="Calibri"/>
            </a:endParaRPr>
          </a:p>
        </p:txBody>
      </p:sp>
      <p:cxnSp>
        <p:nvCxnSpPr>
          <p:cNvPr id="187" name="Google Shape;187;p17"/>
          <p:cNvCxnSpPr/>
          <p:nvPr/>
        </p:nvCxnSpPr>
        <p:spPr>
          <a:xfrm>
            <a:off x="6863325" y="2978000"/>
            <a:ext cx="385500" cy="0"/>
          </a:xfrm>
          <a:prstGeom prst="straightConnector1">
            <a:avLst/>
          </a:prstGeom>
          <a:noFill/>
          <a:ln w="9525" cap="flat" cmpd="sng">
            <a:solidFill>
              <a:schemeClr val="dk2"/>
            </a:solidFill>
            <a:prstDash val="solid"/>
            <a:round/>
            <a:headEnd type="none" w="med" len="med"/>
            <a:tailEnd type="triangle" w="med" len="med"/>
          </a:ln>
        </p:spPr>
      </p:cxnSp>
      <p:cxnSp>
        <p:nvCxnSpPr>
          <p:cNvPr id="188" name="Google Shape;188;p17"/>
          <p:cNvCxnSpPr/>
          <p:nvPr/>
        </p:nvCxnSpPr>
        <p:spPr>
          <a:xfrm rot="10800000">
            <a:off x="7226100" y="3624800"/>
            <a:ext cx="406200" cy="0"/>
          </a:xfrm>
          <a:prstGeom prst="straightConnector1">
            <a:avLst/>
          </a:prstGeom>
          <a:noFill/>
          <a:ln w="19050" cap="flat" cmpd="sng">
            <a:solidFill>
              <a:schemeClr val="dk2"/>
            </a:solidFill>
            <a:prstDash val="solid"/>
            <a:round/>
            <a:headEnd type="none" w="med" len="med"/>
            <a:tailEnd type="triangle" w="med" len="med"/>
          </a:ln>
        </p:spPr>
      </p:cxnSp>
      <p:cxnSp>
        <p:nvCxnSpPr>
          <p:cNvPr id="189" name="Google Shape;189;p17"/>
          <p:cNvCxnSpPr/>
          <p:nvPr/>
        </p:nvCxnSpPr>
        <p:spPr>
          <a:xfrm>
            <a:off x="5896325" y="3627175"/>
            <a:ext cx="258300" cy="0"/>
          </a:xfrm>
          <a:prstGeom prst="straightConnector1">
            <a:avLst/>
          </a:prstGeom>
          <a:noFill/>
          <a:ln w="19050" cap="flat" cmpd="sng">
            <a:solidFill>
              <a:schemeClr val="dk2"/>
            </a:solidFill>
            <a:prstDash val="solid"/>
            <a:round/>
            <a:headEnd type="none" w="med" len="med"/>
            <a:tailEnd type="triangle" w="med" len="med"/>
          </a:ln>
        </p:spPr>
      </p:cxnSp>
      <p:sp>
        <p:nvSpPr>
          <p:cNvPr id="190" name="Google Shape;190;p17"/>
          <p:cNvSpPr txBox="1"/>
          <p:nvPr/>
        </p:nvSpPr>
        <p:spPr>
          <a:xfrm>
            <a:off x="5896325" y="3321975"/>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1</a:t>
            </a:r>
            <a:endParaRPr sz="1000">
              <a:latin typeface="Calibri"/>
              <a:ea typeface="Calibri"/>
              <a:cs typeface="Calibri"/>
              <a:sym typeface="Calibri"/>
            </a:endParaRPr>
          </a:p>
        </p:txBody>
      </p:sp>
      <p:sp>
        <p:nvSpPr>
          <p:cNvPr id="191" name="Google Shape;191;p17"/>
          <p:cNvSpPr txBox="1"/>
          <p:nvPr/>
        </p:nvSpPr>
        <p:spPr>
          <a:xfrm>
            <a:off x="7206375" y="3321975"/>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2</a:t>
            </a:r>
            <a:endParaRPr sz="1000">
              <a:latin typeface="Calibri"/>
              <a:ea typeface="Calibri"/>
              <a:cs typeface="Calibri"/>
              <a:sym typeface="Calibri"/>
            </a:endParaRPr>
          </a:p>
        </p:txBody>
      </p:sp>
      <p:sp>
        <p:nvSpPr>
          <p:cNvPr id="192" name="Google Shape;192;p17"/>
          <p:cNvSpPr txBox="1"/>
          <p:nvPr/>
        </p:nvSpPr>
        <p:spPr>
          <a:xfrm>
            <a:off x="6370525" y="2659675"/>
            <a:ext cx="2619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a</a:t>
            </a:r>
            <a:endParaRPr>
              <a:latin typeface="Calibri"/>
              <a:ea typeface="Calibri"/>
              <a:cs typeface="Calibri"/>
              <a:sym typeface="Calibri"/>
            </a:endParaRPr>
          </a:p>
        </p:txBody>
      </p:sp>
      <p:cxnSp>
        <p:nvCxnSpPr>
          <p:cNvPr id="193" name="Google Shape;193;p17"/>
          <p:cNvCxnSpPr/>
          <p:nvPr/>
        </p:nvCxnSpPr>
        <p:spPr>
          <a:xfrm rot="10800000">
            <a:off x="6340588" y="2970800"/>
            <a:ext cx="385500" cy="0"/>
          </a:xfrm>
          <a:prstGeom prst="straightConnector1">
            <a:avLst/>
          </a:prstGeom>
          <a:noFill/>
          <a:ln w="9525" cap="flat" cmpd="sng">
            <a:solidFill>
              <a:schemeClr val="dk2"/>
            </a:solidFill>
            <a:prstDash val="solid"/>
            <a:round/>
            <a:headEnd type="none" w="med" len="med"/>
            <a:tailEnd type="triangle" w="med" len="med"/>
          </a:ln>
        </p:spPr>
      </p:cxnSp>
      <p:sp>
        <p:nvSpPr>
          <p:cNvPr id="194" name="Google Shape;194;p17"/>
          <p:cNvSpPr txBox="1"/>
          <p:nvPr/>
        </p:nvSpPr>
        <p:spPr>
          <a:xfrm>
            <a:off x="5758950" y="3762950"/>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1</a:t>
            </a:r>
            <a:endParaRPr>
              <a:latin typeface="Calibri"/>
              <a:ea typeface="Calibri"/>
              <a:cs typeface="Calibri"/>
              <a:sym typeface="Calibri"/>
            </a:endParaRPr>
          </a:p>
        </p:txBody>
      </p:sp>
      <p:sp>
        <p:nvSpPr>
          <p:cNvPr id="195" name="Google Shape;195;p17"/>
          <p:cNvSpPr txBox="1"/>
          <p:nvPr/>
        </p:nvSpPr>
        <p:spPr>
          <a:xfrm>
            <a:off x="7505800" y="3762950"/>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2</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8"/>
          <p:cNvSpPr txBox="1">
            <a:spLocks noGrp="1"/>
          </p:cNvSpPr>
          <p:nvPr>
            <p:ph type="title"/>
          </p:nvPr>
        </p:nvSpPr>
        <p:spPr>
          <a:xfrm>
            <a:off x="808288" y="3726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Stage 3</a:t>
            </a:r>
            <a:endParaRPr/>
          </a:p>
        </p:txBody>
      </p:sp>
      <p:sp>
        <p:nvSpPr>
          <p:cNvPr id="201" name="Google Shape;201;p18"/>
          <p:cNvSpPr txBox="1">
            <a:spLocks noGrp="1"/>
          </p:cNvSpPr>
          <p:nvPr>
            <p:ph type="body" idx="1"/>
          </p:nvPr>
        </p:nvSpPr>
        <p:spPr>
          <a:xfrm>
            <a:off x="819138" y="1113900"/>
            <a:ext cx="7505700" cy="35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rgbClr val="000000"/>
                </a:solidFill>
              </a:rPr>
              <a:t>Object in right max. displacement position. The net force is pointing left, because object has more weight on the 2 cylinder, than on the 1st. Hence the acceleration is also pointing left. </a:t>
            </a:r>
            <a:endParaRPr b="1">
              <a:solidFill>
                <a:srgbClr val="000000"/>
              </a:solidFill>
            </a:endParaRPr>
          </a:p>
          <a:p>
            <a:pPr marL="0" lvl="0" indent="0" algn="l" rtl="0">
              <a:spcBef>
                <a:spcPts val="1600"/>
              </a:spcBef>
              <a:spcAft>
                <a:spcPts val="0"/>
              </a:spcAft>
              <a:buNone/>
            </a:pPr>
            <a:r>
              <a:rPr lang="ru">
                <a:solidFill>
                  <a:srgbClr val="000000"/>
                </a:solidFill>
              </a:rPr>
              <a:t>Quantitative:</a:t>
            </a:r>
            <a:endParaRPr>
              <a:solidFill>
                <a:srgbClr val="000000"/>
              </a:solidFill>
            </a:endParaRPr>
          </a:p>
          <a:p>
            <a:pPr marL="0" lvl="0" indent="0" algn="l" rtl="0">
              <a:lnSpc>
                <a:spcPct val="100000"/>
              </a:lnSpc>
              <a:spcBef>
                <a:spcPts val="0"/>
              </a:spcBef>
              <a:spcAft>
                <a:spcPts val="0"/>
              </a:spcAft>
              <a:buNone/>
            </a:pPr>
            <a:r>
              <a:rPr lang="ru">
                <a:solidFill>
                  <a:srgbClr val="000000"/>
                </a:solidFill>
              </a:rPr>
              <a:t>s &gt;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v =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W₁ &lt; W₂ </a:t>
            </a:r>
            <a:endParaRPr>
              <a:solidFill>
                <a:srgbClr val="000000"/>
              </a:solidFill>
            </a:endParaRPr>
          </a:p>
          <a:p>
            <a:pPr marL="0" lvl="0" indent="0" algn="l" rtl="0">
              <a:lnSpc>
                <a:spcPct val="100000"/>
              </a:lnSpc>
              <a:spcBef>
                <a:spcPts val="0"/>
              </a:spcBef>
              <a:spcAft>
                <a:spcPts val="0"/>
              </a:spcAft>
              <a:buNone/>
            </a:pPr>
            <a:r>
              <a:rPr lang="ru">
                <a:solidFill>
                  <a:srgbClr val="000000"/>
                </a:solidFill>
              </a:rPr>
              <a:t>N₁ &lt; N₂</a:t>
            </a:r>
            <a:endParaRPr>
              <a:solidFill>
                <a:srgbClr val="000000"/>
              </a:solidFill>
            </a:endParaRPr>
          </a:p>
          <a:p>
            <a:pPr marL="0" lvl="0" indent="0" algn="l" rtl="0">
              <a:spcBef>
                <a:spcPts val="0"/>
              </a:spcBef>
              <a:spcAft>
                <a:spcPts val="0"/>
              </a:spcAft>
              <a:buNone/>
            </a:pPr>
            <a:r>
              <a:rPr lang="ru">
                <a:solidFill>
                  <a:srgbClr val="000000"/>
                </a:solidFill>
              </a:rPr>
              <a:t>F₁ = μN₁</a:t>
            </a:r>
            <a:endParaRPr>
              <a:solidFill>
                <a:srgbClr val="000000"/>
              </a:solidFill>
            </a:endParaRPr>
          </a:p>
          <a:p>
            <a:pPr marL="0" lvl="0" indent="0" algn="l" rtl="0">
              <a:spcBef>
                <a:spcPts val="0"/>
              </a:spcBef>
              <a:spcAft>
                <a:spcPts val="0"/>
              </a:spcAft>
              <a:buNone/>
            </a:pPr>
            <a:r>
              <a:rPr lang="ru">
                <a:solidFill>
                  <a:srgbClr val="000000"/>
                </a:solidFill>
              </a:rPr>
              <a:t>F₂ = μF₂ &gt; -F₁</a:t>
            </a:r>
            <a:endParaRPr>
              <a:solidFill>
                <a:srgbClr val="000000"/>
              </a:solidFill>
            </a:endParaRPr>
          </a:p>
          <a:p>
            <a:pPr marL="0" lvl="0" indent="0" algn="l" rtl="0">
              <a:spcBef>
                <a:spcPts val="0"/>
              </a:spcBef>
              <a:spcAft>
                <a:spcPts val="0"/>
              </a:spcAft>
              <a:buNone/>
            </a:pPr>
            <a:r>
              <a:rPr lang="ru">
                <a:solidFill>
                  <a:srgbClr val="000000"/>
                </a:solidFill>
              </a:rPr>
              <a:t>Fₜ = F₁ + F₂ &gt; 0 so a &gt; 0 and v decreases</a:t>
            </a:r>
            <a:endParaRPr>
              <a:solidFill>
                <a:srgbClr val="000000"/>
              </a:solidFill>
            </a:endParaRPr>
          </a:p>
        </p:txBody>
      </p:sp>
      <p:sp>
        <p:nvSpPr>
          <p:cNvPr id="202" name="Google Shape;202;p18"/>
          <p:cNvSpPr/>
          <p:nvPr/>
        </p:nvSpPr>
        <p:spPr>
          <a:xfrm>
            <a:off x="5311213" y="3622625"/>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7058113" y="3622625"/>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a:off x="5235438" y="3421025"/>
            <a:ext cx="3497700" cy="20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18"/>
          <p:cNvCxnSpPr/>
          <p:nvPr/>
        </p:nvCxnSpPr>
        <p:spPr>
          <a:xfrm>
            <a:off x="7025788" y="3519700"/>
            <a:ext cx="0" cy="798900"/>
          </a:xfrm>
          <a:prstGeom prst="straightConnector1">
            <a:avLst/>
          </a:prstGeom>
          <a:noFill/>
          <a:ln w="19050" cap="flat" cmpd="sng">
            <a:solidFill>
              <a:schemeClr val="dk2"/>
            </a:solidFill>
            <a:prstDash val="solid"/>
            <a:round/>
            <a:headEnd type="none" w="med" len="med"/>
            <a:tailEnd type="triangle" w="med" len="med"/>
          </a:ln>
        </p:spPr>
      </p:cxnSp>
      <p:cxnSp>
        <p:nvCxnSpPr>
          <p:cNvPr id="206" name="Google Shape;206;p18"/>
          <p:cNvCxnSpPr/>
          <p:nvPr/>
        </p:nvCxnSpPr>
        <p:spPr>
          <a:xfrm rot="10800000">
            <a:off x="5676613" y="3330125"/>
            <a:ext cx="0" cy="29250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8"/>
          <p:cNvCxnSpPr/>
          <p:nvPr/>
        </p:nvCxnSpPr>
        <p:spPr>
          <a:xfrm rot="10800000">
            <a:off x="7410013" y="3093875"/>
            <a:ext cx="0" cy="529500"/>
          </a:xfrm>
          <a:prstGeom prst="straightConnector1">
            <a:avLst/>
          </a:prstGeom>
          <a:noFill/>
          <a:ln w="19050" cap="flat" cmpd="sng">
            <a:solidFill>
              <a:schemeClr val="dk2"/>
            </a:solidFill>
            <a:prstDash val="solid"/>
            <a:round/>
            <a:headEnd type="none" w="med" len="med"/>
            <a:tailEnd type="triangle" w="med" len="med"/>
          </a:ln>
        </p:spPr>
      </p:cxnSp>
      <p:sp>
        <p:nvSpPr>
          <p:cNvPr id="208" name="Google Shape;208;p18"/>
          <p:cNvSpPr txBox="1"/>
          <p:nvPr/>
        </p:nvSpPr>
        <p:spPr>
          <a:xfrm>
            <a:off x="6857638" y="4348975"/>
            <a:ext cx="3363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W</a:t>
            </a:r>
            <a:endParaRPr>
              <a:latin typeface="Calibri"/>
              <a:ea typeface="Calibri"/>
              <a:cs typeface="Calibri"/>
              <a:sym typeface="Calibri"/>
            </a:endParaRPr>
          </a:p>
        </p:txBody>
      </p:sp>
      <p:sp>
        <p:nvSpPr>
          <p:cNvPr id="209" name="Google Shape;209;p18"/>
          <p:cNvSpPr txBox="1"/>
          <p:nvPr/>
        </p:nvSpPr>
        <p:spPr>
          <a:xfrm>
            <a:off x="7215013" y="2814950"/>
            <a:ext cx="3900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N</a:t>
            </a:r>
            <a:r>
              <a:rPr lang="ru" sz="1000">
                <a:latin typeface="Calibri"/>
                <a:ea typeface="Calibri"/>
                <a:cs typeface="Calibri"/>
                <a:sym typeface="Calibri"/>
              </a:rPr>
              <a:t>2</a:t>
            </a:r>
            <a:endParaRPr sz="1000">
              <a:latin typeface="Calibri"/>
              <a:ea typeface="Calibri"/>
              <a:cs typeface="Calibri"/>
              <a:sym typeface="Calibri"/>
            </a:endParaRPr>
          </a:p>
        </p:txBody>
      </p:sp>
      <p:sp>
        <p:nvSpPr>
          <p:cNvPr id="210" name="Google Shape;210;p18"/>
          <p:cNvSpPr txBox="1"/>
          <p:nvPr/>
        </p:nvSpPr>
        <p:spPr>
          <a:xfrm>
            <a:off x="5465413" y="2854625"/>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N</a:t>
            </a:r>
            <a:r>
              <a:rPr lang="ru" sz="1000">
                <a:latin typeface="Calibri"/>
                <a:ea typeface="Calibri"/>
                <a:cs typeface="Calibri"/>
                <a:sym typeface="Calibri"/>
              </a:rPr>
              <a:t>1</a:t>
            </a:r>
            <a:endParaRPr sz="1000">
              <a:latin typeface="Calibri"/>
              <a:ea typeface="Calibri"/>
              <a:cs typeface="Calibri"/>
              <a:sym typeface="Calibri"/>
            </a:endParaRPr>
          </a:p>
        </p:txBody>
      </p:sp>
      <p:cxnSp>
        <p:nvCxnSpPr>
          <p:cNvPr id="211" name="Google Shape;211;p18"/>
          <p:cNvCxnSpPr>
            <a:stCxn id="202" idx="5"/>
            <a:endCxn id="203" idx="1"/>
          </p:cNvCxnSpPr>
          <p:nvPr/>
        </p:nvCxnSpPr>
        <p:spPr>
          <a:xfrm rot="10800000" flipH="1">
            <a:off x="5934733" y="3729546"/>
            <a:ext cx="1230300" cy="5166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18"/>
          <p:cNvCxnSpPr>
            <a:stCxn id="202" idx="7"/>
            <a:endCxn id="203" idx="3"/>
          </p:cNvCxnSpPr>
          <p:nvPr/>
        </p:nvCxnSpPr>
        <p:spPr>
          <a:xfrm>
            <a:off x="5934733" y="3729604"/>
            <a:ext cx="1230300" cy="516600"/>
          </a:xfrm>
          <a:prstGeom prst="straightConnector1">
            <a:avLst/>
          </a:prstGeom>
          <a:noFill/>
          <a:ln w="9525" cap="flat" cmpd="sng">
            <a:solidFill>
              <a:schemeClr val="dk2"/>
            </a:solidFill>
            <a:prstDash val="solid"/>
            <a:round/>
            <a:headEnd type="none" w="med" len="med"/>
            <a:tailEnd type="none" w="med" len="med"/>
          </a:ln>
        </p:spPr>
      </p:cxnSp>
      <p:cxnSp>
        <p:nvCxnSpPr>
          <p:cNvPr id="213" name="Google Shape;213;p18"/>
          <p:cNvCxnSpPr/>
          <p:nvPr/>
        </p:nvCxnSpPr>
        <p:spPr>
          <a:xfrm rot="10800000">
            <a:off x="6962263" y="3624450"/>
            <a:ext cx="461100" cy="0"/>
          </a:xfrm>
          <a:prstGeom prst="straightConnector1">
            <a:avLst/>
          </a:prstGeom>
          <a:noFill/>
          <a:ln w="19050" cap="flat" cmpd="sng">
            <a:solidFill>
              <a:schemeClr val="dk2"/>
            </a:solidFill>
            <a:prstDash val="solid"/>
            <a:round/>
            <a:headEnd type="none" w="med" len="med"/>
            <a:tailEnd type="triangle" w="med" len="med"/>
          </a:ln>
        </p:spPr>
      </p:cxnSp>
      <p:cxnSp>
        <p:nvCxnSpPr>
          <p:cNvPr id="214" name="Google Shape;214;p18"/>
          <p:cNvCxnSpPr>
            <a:endCxn id="215" idx="2"/>
          </p:cNvCxnSpPr>
          <p:nvPr/>
        </p:nvCxnSpPr>
        <p:spPr>
          <a:xfrm rot="10800000" flipH="1">
            <a:off x="5687238" y="3626425"/>
            <a:ext cx="192900" cy="300"/>
          </a:xfrm>
          <a:prstGeom prst="straightConnector1">
            <a:avLst/>
          </a:prstGeom>
          <a:noFill/>
          <a:ln w="19050" cap="flat" cmpd="sng">
            <a:solidFill>
              <a:schemeClr val="dk2"/>
            </a:solidFill>
            <a:prstDash val="solid"/>
            <a:round/>
            <a:headEnd type="none" w="med" len="med"/>
            <a:tailEnd type="triangle" w="med" len="med"/>
          </a:ln>
        </p:spPr>
      </p:cxnSp>
      <p:sp>
        <p:nvSpPr>
          <p:cNvPr id="215" name="Google Shape;215;p18"/>
          <p:cNvSpPr txBox="1"/>
          <p:nvPr/>
        </p:nvSpPr>
        <p:spPr>
          <a:xfrm>
            <a:off x="5687388" y="3321625"/>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1</a:t>
            </a:r>
            <a:endParaRPr sz="1000">
              <a:latin typeface="Calibri"/>
              <a:ea typeface="Calibri"/>
              <a:cs typeface="Calibri"/>
              <a:sym typeface="Calibri"/>
            </a:endParaRPr>
          </a:p>
        </p:txBody>
      </p:sp>
      <p:sp>
        <p:nvSpPr>
          <p:cNvPr id="216" name="Google Shape;216;p18"/>
          <p:cNvSpPr txBox="1"/>
          <p:nvPr/>
        </p:nvSpPr>
        <p:spPr>
          <a:xfrm>
            <a:off x="6997438" y="3321625"/>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2</a:t>
            </a:r>
            <a:endParaRPr sz="1000">
              <a:latin typeface="Calibri"/>
              <a:ea typeface="Calibri"/>
              <a:cs typeface="Calibri"/>
              <a:sym typeface="Calibri"/>
            </a:endParaRPr>
          </a:p>
        </p:txBody>
      </p:sp>
      <p:sp>
        <p:nvSpPr>
          <p:cNvPr id="217" name="Google Shape;217;p18"/>
          <p:cNvSpPr txBox="1"/>
          <p:nvPr/>
        </p:nvSpPr>
        <p:spPr>
          <a:xfrm>
            <a:off x="6420463" y="2681550"/>
            <a:ext cx="2619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a</a:t>
            </a:r>
            <a:endParaRPr>
              <a:latin typeface="Calibri"/>
              <a:ea typeface="Calibri"/>
              <a:cs typeface="Calibri"/>
              <a:sym typeface="Calibri"/>
            </a:endParaRPr>
          </a:p>
        </p:txBody>
      </p:sp>
      <p:cxnSp>
        <p:nvCxnSpPr>
          <p:cNvPr id="218" name="Google Shape;218;p18"/>
          <p:cNvCxnSpPr/>
          <p:nvPr/>
        </p:nvCxnSpPr>
        <p:spPr>
          <a:xfrm rot="10800000">
            <a:off x="6358650" y="3069350"/>
            <a:ext cx="385500" cy="0"/>
          </a:xfrm>
          <a:prstGeom prst="straightConnector1">
            <a:avLst/>
          </a:prstGeom>
          <a:noFill/>
          <a:ln w="9525" cap="flat" cmpd="sng">
            <a:solidFill>
              <a:schemeClr val="dk2"/>
            </a:solidFill>
            <a:prstDash val="solid"/>
            <a:round/>
            <a:headEnd type="none" w="med" len="med"/>
            <a:tailEnd type="triangle" w="med" len="med"/>
          </a:ln>
        </p:spPr>
      </p:cxnSp>
      <p:sp>
        <p:nvSpPr>
          <p:cNvPr id="219" name="Google Shape;219;p18"/>
          <p:cNvSpPr txBox="1"/>
          <p:nvPr/>
        </p:nvSpPr>
        <p:spPr>
          <a:xfrm>
            <a:off x="5539150" y="3740625"/>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1</a:t>
            </a:r>
            <a:endParaRPr>
              <a:latin typeface="Calibri"/>
              <a:ea typeface="Calibri"/>
              <a:cs typeface="Calibri"/>
              <a:sym typeface="Calibri"/>
            </a:endParaRPr>
          </a:p>
        </p:txBody>
      </p:sp>
      <p:sp>
        <p:nvSpPr>
          <p:cNvPr id="220" name="Google Shape;220;p18"/>
          <p:cNvSpPr txBox="1"/>
          <p:nvPr/>
        </p:nvSpPr>
        <p:spPr>
          <a:xfrm>
            <a:off x="7286000" y="3740625"/>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2</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797425" y="3620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Stage 4</a:t>
            </a:r>
            <a:endParaRPr/>
          </a:p>
        </p:txBody>
      </p:sp>
      <p:sp>
        <p:nvSpPr>
          <p:cNvPr id="226" name="Google Shape;226;p19"/>
          <p:cNvSpPr txBox="1">
            <a:spLocks noGrp="1"/>
          </p:cNvSpPr>
          <p:nvPr>
            <p:ph type="body" idx="1"/>
          </p:nvPr>
        </p:nvSpPr>
        <p:spPr>
          <a:xfrm>
            <a:off x="797425" y="1113675"/>
            <a:ext cx="7505700" cy="35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rgbClr val="000000"/>
                </a:solidFill>
              </a:rPr>
              <a:t>Object between equilibrium and right max. displacement, moving left. At this stage the object is gaining momentum. The net force is leftwards, as object still has more weight on the 2 cylinder, than on the 1st.</a:t>
            </a:r>
            <a:endParaRPr b="1">
              <a:solidFill>
                <a:srgbClr val="000000"/>
              </a:solidFill>
            </a:endParaRPr>
          </a:p>
          <a:p>
            <a:pPr marL="0" lvl="0" indent="0" algn="l" rtl="0">
              <a:spcBef>
                <a:spcPts val="1600"/>
              </a:spcBef>
              <a:spcAft>
                <a:spcPts val="0"/>
              </a:spcAft>
              <a:buNone/>
            </a:pPr>
            <a:r>
              <a:rPr lang="ru">
                <a:solidFill>
                  <a:srgbClr val="000000"/>
                </a:solidFill>
              </a:rPr>
              <a:t>Quantitative:</a:t>
            </a:r>
            <a:endParaRPr>
              <a:solidFill>
                <a:srgbClr val="000000"/>
              </a:solidFill>
            </a:endParaRPr>
          </a:p>
          <a:p>
            <a:pPr marL="0" lvl="0" indent="0" algn="l" rtl="0">
              <a:lnSpc>
                <a:spcPct val="100000"/>
              </a:lnSpc>
              <a:spcBef>
                <a:spcPts val="0"/>
              </a:spcBef>
              <a:spcAft>
                <a:spcPts val="0"/>
              </a:spcAft>
              <a:buNone/>
            </a:pPr>
            <a:r>
              <a:rPr lang="ru">
                <a:solidFill>
                  <a:srgbClr val="000000"/>
                </a:solidFill>
              </a:rPr>
              <a:t>s &gt;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v &lt;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W₁ &lt; W₂ </a:t>
            </a:r>
            <a:endParaRPr>
              <a:solidFill>
                <a:srgbClr val="000000"/>
              </a:solidFill>
            </a:endParaRPr>
          </a:p>
          <a:p>
            <a:pPr marL="0" lvl="0" indent="0" algn="l" rtl="0">
              <a:lnSpc>
                <a:spcPct val="100000"/>
              </a:lnSpc>
              <a:spcBef>
                <a:spcPts val="0"/>
              </a:spcBef>
              <a:spcAft>
                <a:spcPts val="0"/>
              </a:spcAft>
              <a:buNone/>
            </a:pPr>
            <a:r>
              <a:rPr lang="ru">
                <a:solidFill>
                  <a:srgbClr val="000000"/>
                </a:solidFill>
              </a:rPr>
              <a:t>N₁ &lt; N₂</a:t>
            </a:r>
            <a:endParaRPr>
              <a:solidFill>
                <a:srgbClr val="000000"/>
              </a:solidFill>
            </a:endParaRPr>
          </a:p>
          <a:p>
            <a:pPr marL="0" lvl="0" indent="0" algn="l" rtl="0">
              <a:spcBef>
                <a:spcPts val="0"/>
              </a:spcBef>
              <a:spcAft>
                <a:spcPts val="0"/>
              </a:spcAft>
              <a:buNone/>
            </a:pPr>
            <a:r>
              <a:rPr lang="ru">
                <a:solidFill>
                  <a:srgbClr val="000000"/>
                </a:solidFill>
              </a:rPr>
              <a:t>F₁ = μN₁</a:t>
            </a:r>
            <a:endParaRPr>
              <a:solidFill>
                <a:srgbClr val="000000"/>
              </a:solidFill>
            </a:endParaRPr>
          </a:p>
          <a:p>
            <a:pPr marL="0" lvl="0" indent="0" algn="l" rtl="0">
              <a:spcBef>
                <a:spcPts val="0"/>
              </a:spcBef>
              <a:spcAft>
                <a:spcPts val="0"/>
              </a:spcAft>
              <a:buNone/>
            </a:pPr>
            <a:r>
              <a:rPr lang="ru">
                <a:solidFill>
                  <a:srgbClr val="000000"/>
                </a:solidFill>
              </a:rPr>
              <a:t>F₂ = μN₂ &gt; -F₁</a:t>
            </a:r>
            <a:endParaRPr>
              <a:solidFill>
                <a:srgbClr val="000000"/>
              </a:solidFill>
            </a:endParaRPr>
          </a:p>
          <a:p>
            <a:pPr marL="0" lvl="0" indent="0" algn="l" rtl="0">
              <a:spcBef>
                <a:spcPts val="0"/>
              </a:spcBef>
              <a:spcAft>
                <a:spcPts val="0"/>
              </a:spcAft>
              <a:buNone/>
            </a:pPr>
            <a:r>
              <a:rPr lang="ru">
                <a:solidFill>
                  <a:srgbClr val="000000"/>
                </a:solidFill>
              </a:rPr>
              <a:t>Fₜ = F₁ + F₂ &lt; 0 so a &lt; 0 and v decreases</a:t>
            </a:r>
            <a:endParaRPr>
              <a:solidFill>
                <a:srgbClr val="000000"/>
              </a:solidFill>
            </a:endParaRPr>
          </a:p>
        </p:txBody>
      </p:sp>
      <p:sp>
        <p:nvSpPr>
          <p:cNvPr id="227" name="Google Shape;227;p19"/>
          <p:cNvSpPr/>
          <p:nvPr/>
        </p:nvSpPr>
        <p:spPr>
          <a:xfrm>
            <a:off x="5564100" y="3644625"/>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a:off x="7311000" y="3644625"/>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5257525" y="3442675"/>
            <a:ext cx="3497700" cy="20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19"/>
          <p:cNvCxnSpPr/>
          <p:nvPr/>
        </p:nvCxnSpPr>
        <p:spPr>
          <a:xfrm>
            <a:off x="7018375" y="3541700"/>
            <a:ext cx="0" cy="798900"/>
          </a:xfrm>
          <a:prstGeom prst="straightConnector1">
            <a:avLst/>
          </a:prstGeom>
          <a:noFill/>
          <a:ln w="19050" cap="flat" cmpd="sng">
            <a:solidFill>
              <a:schemeClr val="dk2"/>
            </a:solidFill>
            <a:prstDash val="solid"/>
            <a:round/>
            <a:headEnd type="none" w="med" len="med"/>
            <a:tailEnd type="triangle" w="med" len="med"/>
          </a:ln>
        </p:spPr>
      </p:cxnSp>
      <p:cxnSp>
        <p:nvCxnSpPr>
          <p:cNvPr id="231" name="Google Shape;231;p19"/>
          <p:cNvCxnSpPr/>
          <p:nvPr/>
        </p:nvCxnSpPr>
        <p:spPr>
          <a:xfrm rot="10800000">
            <a:off x="5929500" y="3280725"/>
            <a:ext cx="0" cy="363900"/>
          </a:xfrm>
          <a:prstGeom prst="straightConnector1">
            <a:avLst/>
          </a:prstGeom>
          <a:noFill/>
          <a:ln w="19050" cap="flat" cmpd="sng">
            <a:solidFill>
              <a:schemeClr val="dk2"/>
            </a:solidFill>
            <a:prstDash val="solid"/>
            <a:round/>
            <a:headEnd type="none" w="med" len="med"/>
            <a:tailEnd type="triangle" w="med" len="med"/>
          </a:ln>
        </p:spPr>
      </p:cxnSp>
      <p:cxnSp>
        <p:nvCxnSpPr>
          <p:cNvPr id="232" name="Google Shape;232;p19"/>
          <p:cNvCxnSpPr/>
          <p:nvPr/>
        </p:nvCxnSpPr>
        <p:spPr>
          <a:xfrm rot="10800000">
            <a:off x="7662900" y="3192675"/>
            <a:ext cx="0" cy="452700"/>
          </a:xfrm>
          <a:prstGeom prst="straightConnector1">
            <a:avLst/>
          </a:prstGeom>
          <a:noFill/>
          <a:ln w="19050" cap="flat" cmpd="sng">
            <a:solidFill>
              <a:schemeClr val="dk2"/>
            </a:solidFill>
            <a:prstDash val="solid"/>
            <a:round/>
            <a:headEnd type="none" w="med" len="med"/>
            <a:tailEnd type="triangle" w="med" len="med"/>
          </a:ln>
        </p:spPr>
      </p:cxnSp>
      <p:sp>
        <p:nvSpPr>
          <p:cNvPr id="233" name="Google Shape;233;p19"/>
          <p:cNvSpPr txBox="1"/>
          <p:nvPr/>
        </p:nvSpPr>
        <p:spPr>
          <a:xfrm>
            <a:off x="6838225" y="4371325"/>
            <a:ext cx="3363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W</a:t>
            </a:r>
            <a:endParaRPr>
              <a:latin typeface="Calibri"/>
              <a:ea typeface="Calibri"/>
              <a:cs typeface="Calibri"/>
              <a:sym typeface="Calibri"/>
            </a:endParaRPr>
          </a:p>
        </p:txBody>
      </p:sp>
      <p:sp>
        <p:nvSpPr>
          <p:cNvPr id="234" name="Google Shape;234;p19"/>
          <p:cNvSpPr txBox="1"/>
          <p:nvPr/>
        </p:nvSpPr>
        <p:spPr>
          <a:xfrm>
            <a:off x="7467900" y="2836950"/>
            <a:ext cx="3900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N</a:t>
            </a:r>
            <a:r>
              <a:rPr lang="ru" sz="1000">
                <a:latin typeface="Calibri"/>
                <a:ea typeface="Calibri"/>
                <a:cs typeface="Calibri"/>
                <a:sym typeface="Calibri"/>
              </a:rPr>
              <a:t>2</a:t>
            </a:r>
            <a:endParaRPr sz="1000">
              <a:latin typeface="Calibri"/>
              <a:ea typeface="Calibri"/>
              <a:cs typeface="Calibri"/>
              <a:sym typeface="Calibri"/>
            </a:endParaRPr>
          </a:p>
        </p:txBody>
      </p:sp>
      <p:sp>
        <p:nvSpPr>
          <p:cNvPr id="235" name="Google Shape;235;p19"/>
          <p:cNvSpPr txBox="1"/>
          <p:nvPr/>
        </p:nvSpPr>
        <p:spPr>
          <a:xfrm>
            <a:off x="5718300" y="2876625"/>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N</a:t>
            </a:r>
            <a:r>
              <a:rPr lang="ru" sz="1000">
                <a:latin typeface="Calibri"/>
                <a:ea typeface="Calibri"/>
                <a:cs typeface="Calibri"/>
                <a:sym typeface="Calibri"/>
              </a:rPr>
              <a:t>1</a:t>
            </a:r>
            <a:endParaRPr sz="1000">
              <a:latin typeface="Calibri"/>
              <a:ea typeface="Calibri"/>
              <a:cs typeface="Calibri"/>
              <a:sym typeface="Calibri"/>
            </a:endParaRPr>
          </a:p>
        </p:txBody>
      </p:sp>
      <p:cxnSp>
        <p:nvCxnSpPr>
          <p:cNvPr id="236" name="Google Shape;236;p19"/>
          <p:cNvCxnSpPr>
            <a:stCxn id="227" idx="5"/>
            <a:endCxn id="228" idx="1"/>
          </p:cNvCxnSpPr>
          <p:nvPr/>
        </p:nvCxnSpPr>
        <p:spPr>
          <a:xfrm rot="10800000" flipH="1">
            <a:off x="6187621" y="3751546"/>
            <a:ext cx="1230300" cy="516600"/>
          </a:xfrm>
          <a:prstGeom prst="straightConnector1">
            <a:avLst/>
          </a:prstGeom>
          <a:noFill/>
          <a:ln w="9525" cap="flat" cmpd="sng">
            <a:solidFill>
              <a:schemeClr val="dk2"/>
            </a:solidFill>
            <a:prstDash val="solid"/>
            <a:round/>
            <a:headEnd type="none" w="med" len="med"/>
            <a:tailEnd type="none" w="med" len="med"/>
          </a:ln>
        </p:spPr>
      </p:cxnSp>
      <p:cxnSp>
        <p:nvCxnSpPr>
          <p:cNvPr id="237" name="Google Shape;237;p19"/>
          <p:cNvCxnSpPr>
            <a:stCxn id="227" idx="7"/>
            <a:endCxn id="228" idx="3"/>
          </p:cNvCxnSpPr>
          <p:nvPr/>
        </p:nvCxnSpPr>
        <p:spPr>
          <a:xfrm>
            <a:off x="6187621" y="3751604"/>
            <a:ext cx="1230300" cy="516600"/>
          </a:xfrm>
          <a:prstGeom prst="straightConnector1">
            <a:avLst/>
          </a:prstGeom>
          <a:noFill/>
          <a:ln w="9525" cap="flat" cmpd="sng">
            <a:solidFill>
              <a:schemeClr val="dk2"/>
            </a:solidFill>
            <a:prstDash val="solid"/>
            <a:round/>
            <a:headEnd type="none" w="med" len="med"/>
            <a:tailEnd type="none" w="med" len="med"/>
          </a:ln>
        </p:spPr>
      </p:cxnSp>
      <p:sp>
        <p:nvSpPr>
          <p:cNvPr id="238" name="Google Shape;238;p19"/>
          <p:cNvSpPr txBox="1"/>
          <p:nvPr/>
        </p:nvSpPr>
        <p:spPr>
          <a:xfrm>
            <a:off x="6970975" y="2681325"/>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P</a:t>
            </a:r>
            <a:endParaRPr sz="1000">
              <a:latin typeface="Calibri"/>
              <a:ea typeface="Calibri"/>
              <a:cs typeface="Calibri"/>
              <a:sym typeface="Calibri"/>
            </a:endParaRPr>
          </a:p>
        </p:txBody>
      </p:sp>
      <p:cxnSp>
        <p:nvCxnSpPr>
          <p:cNvPr id="239" name="Google Shape;239;p19"/>
          <p:cNvCxnSpPr/>
          <p:nvPr/>
        </p:nvCxnSpPr>
        <p:spPr>
          <a:xfrm rot="10800000">
            <a:off x="6907275" y="2999650"/>
            <a:ext cx="385500" cy="0"/>
          </a:xfrm>
          <a:prstGeom prst="straightConnector1">
            <a:avLst/>
          </a:prstGeom>
          <a:noFill/>
          <a:ln w="9525" cap="flat" cmpd="sng">
            <a:solidFill>
              <a:schemeClr val="dk2"/>
            </a:solidFill>
            <a:prstDash val="solid"/>
            <a:round/>
            <a:headEnd type="none" w="med" len="med"/>
            <a:tailEnd type="triangle" w="med" len="med"/>
          </a:ln>
        </p:spPr>
      </p:cxnSp>
      <p:cxnSp>
        <p:nvCxnSpPr>
          <p:cNvPr id="240" name="Google Shape;240;p19"/>
          <p:cNvCxnSpPr/>
          <p:nvPr/>
        </p:nvCxnSpPr>
        <p:spPr>
          <a:xfrm rot="10800000">
            <a:off x="7270050" y="3646450"/>
            <a:ext cx="406200" cy="0"/>
          </a:xfrm>
          <a:prstGeom prst="straightConnector1">
            <a:avLst/>
          </a:prstGeom>
          <a:noFill/>
          <a:ln w="19050" cap="flat" cmpd="sng">
            <a:solidFill>
              <a:schemeClr val="dk2"/>
            </a:solidFill>
            <a:prstDash val="solid"/>
            <a:round/>
            <a:headEnd type="none" w="med" len="med"/>
            <a:tailEnd type="triangle" w="med" len="med"/>
          </a:ln>
        </p:spPr>
      </p:cxnSp>
      <p:cxnSp>
        <p:nvCxnSpPr>
          <p:cNvPr id="241" name="Google Shape;241;p19"/>
          <p:cNvCxnSpPr/>
          <p:nvPr/>
        </p:nvCxnSpPr>
        <p:spPr>
          <a:xfrm>
            <a:off x="5940275" y="3648825"/>
            <a:ext cx="258300" cy="0"/>
          </a:xfrm>
          <a:prstGeom prst="straightConnector1">
            <a:avLst/>
          </a:prstGeom>
          <a:noFill/>
          <a:ln w="19050" cap="flat" cmpd="sng">
            <a:solidFill>
              <a:schemeClr val="dk2"/>
            </a:solidFill>
            <a:prstDash val="solid"/>
            <a:round/>
            <a:headEnd type="none" w="med" len="med"/>
            <a:tailEnd type="triangle" w="med" len="med"/>
          </a:ln>
        </p:spPr>
      </p:cxnSp>
      <p:sp>
        <p:nvSpPr>
          <p:cNvPr id="242" name="Google Shape;242;p19"/>
          <p:cNvSpPr txBox="1"/>
          <p:nvPr/>
        </p:nvSpPr>
        <p:spPr>
          <a:xfrm>
            <a:off x="5940275" y="3343625"/>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1</a:t>
            </a:r>
            <a:endParaRPr sz="1000">
              <a:latin typeface="Calibri"/>
              <a:ea typeface="Calibri"/>
              <a:cs typeface="Calibri"/>
              <a:sym typeface="Calibri"/>
            </a:endParaRPr>
          </a:p>
        </p:txBody>
      </p:sp>
      <p:sp>
        <p:nvSpPr>
          <p:cNvPr id="243" name="Google Shape;243;p19"/>
          <p:cNvSpPr txBox="1"/>
          <p:nvPr/>
        </p:nvSpPr>
        <p:spPr>
          <a:xfrm>
            <a:off x="7250325" y="3343625"/>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2</a:t>
            </a:r>
            <a:endParaRPr sz="1000">
              <a:latin typeface="Calibri"/>
              <a:ea typeface="Calibri"/>
              <a:cs typeface="Calibri"/>
              <a:sym typeface="Calibri"/>
            </a:endParaRPr>
          </a:p>
        </p:txBody>
      </p:sp>
      <p:sp>
        <p:nvSpPr>
          <p:cNvPr id="244" name="Google Shape;244;p19"/>
          <p:cNvSpPr txBox="1"/>
          <p:nvPr/>
        </p:nvSpPr>
        <p:spPr>
          <a:xfrm>
            <a:off x="6414475" y="2681325"/>
            <a:ext cx="2619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a</a:t>
            </a:r>
            <a:endParaRPr>
              <a:latin typeface="Calibri"/>
              <a:ea typeface="Calibri"/>
              <a:cs typeface="Calibri"/>
              <a:sym typeface="Calibri"/>
            </a:endParaRPr>
          </a:p>
        </p:txBody>
      </p:sp>
      <p:cxnSp>
        <p:nvCxnSpPr>
          <p:cNvPr id="245" name="Google Shape;245;p19"/>
          <p:cNvCxnSpPr/>
          <p:nvPr/>
        </p:nvCxnSpPr>
        <p:spPr>
          <a:xfrm rot="10800000">
            <a:off x="6384538" y="2992450"/>
            <a:ext cx="385500" cy="0"/>
          </a:xfrm>
          <a:prstGeom prst="straightConnector1">
            <a:avLst/>
          </a:prstGeom>
          <a:noFill/>
          <a:ln w="9525" cap="flat" cmpd="sng">
            <a:solidFill>
              <a:schemeClr val="dk2"/>
            </a:solidFill>
            <a:prstDash val="solid"/>
            <a:round/>
            <a:headEnd type="none" w="med" len="med"/>
            <a:tailEnd type="triangle" w="med" len="med"/>
          </a:ln>
        </p:spPr>
      </p:cxnSp>
      <p:sp>
        <p:nvSpPr>
          <p:cNvPr id="246" name="Google Shape;246;p19"/>
          <p:cNvSpPr txBox="1"/>
          <p:nvPr/>
        </p:nvSpPr>
        <p:spPr>
          <a:xfrm>
            <a:off x="5802900" y="3784600"/>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1</a:t>
            </a:r>
            <a:endParaRPr>
              <a:latin typeface="Calibri"/>
              <a:ea typeface="Calibri"/>
              <a:cs typeface="Calibri"/>
              <a:sym typeface="Calibri"/>
            </a:endParaRPr>
          </a:p>
        </p:txBody>
      </p:sp>
      <p:sp>
        <p:nvSpPr>
          <p:cNvPr id="247" name="Google Shape;247;p19"/>
          <p:cNvSpPr txBox="1"/>
          <p:nvPr/>
        </p:nvSpPr>
        <p:spPr>
          <a:xfrm>
            <a:off x="7549750" y="3784600"/>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2</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819150" y="3788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Stage 5</a:t>
            </a:r>
            <a:endParaRPr/>
          </a:p>
        </p:txBody>
      </p:sp>
      <p:sp>
        <p:nvSpPr>
          <p:cNvPr id="253" name="Google Shape;253;p20"/>
          <p:cNvSpPr txBox="1">
            <a:spLocks noGrp="1"/>
          </p:cNvSpPr>
          <p:nvPr>
            <p:ph type="body" idx="1"/>
          </p:nvPr>
        </p:nvSpPr>
        <p:spPr>
          <a:xfrm>
            <a:off x="819150" y="1012200"/>
            <a:ext cx="7505700" cy="35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rgbClr val="000000"/>
                </a:solidFill>
              </a:rPr>
              <a:t>Object in equilibrium, moving left. The forces of friction acting on the object have the same magnitude, but opposite directions, so the net force is 0. Object has obtained momentum after stage 4, pointing left.</a:t>
            </a:r>
            <a:endParaRPr b="1">
              <a:solidFill>
                <a:srgbClr val="000000"/>
              </a:solidFill>
            </a:endParaRPr>
          </a:p>
          <a:p>
            <a:pPr marL="0" lvl="0" indent="0" algn="l" rtl="0">
              <a:spcBef>
                <a:spcPts val="1600"/>
              </a:spcBef>
              <a:spcAft>
                <a:spcPts val="0"/>
              </a:spcAft>
              <a:buNone/>
            </a:pPr>
            <a:r>
              <a:rPr lang="ru">
                <a:solidFill>
                  <a:srgbClr val="000000"/>
                </a:solidFill>
              </a:rPr>
              <a:t>Quantitative:</a:t>
            </a:r>
            <a:endParaRPr>
              <a:solidFill>
                <a:srgbClr val="000000"/>
              </a:solidFill>
            </a:endParaRPr>
          </a:p>
          <a:p>
            <a:pPr marL="0" lvl="0" indent="0" algn="l" rtl="0">
              <a:lnSpc>
                <a:spcPct val="100000"/>
              </a:lnSpc>
              <a:spcBef>
                <a:spcPts val="0"/>
              </a:spcBef>
              <a:spcAft>
                <a:spcPts val="0"/>
              </a:spcAft>
              <a:buNone/>
            </a:pPr>
            <a:r>
              <a:rPr lang="ru">
                <a:solidFill>
                  <a:srgbClr val="000000"/>
                </a:solidFill>
              </a:rPr>
              <a:t>s =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v &lt;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W₁ = W₂ </a:t>
            </a:r>
            <a:endParaRPr>
              <a:solidFill>
                <a:srgbClr val="000000"/>
              </a:solidFill>
            </a:endParaRPr>
          </a:p>
          <a:p>
            <a:pPr marL="0" lvl="0" indent="0" algn="l" rtl="0">
              <a:lnSpc>
                <a:spcPct val="100000"/>
              </a:lnSpc>
              <a:spcBef>
                <a:spcPts val="0"/>
              </a:spcBef>
              <a:spcAft>
                <a:spcPts val="0"/>
              </a:spcAft>
              <a:buNone/>
            </a:pPr>
            <a:r>
              <a:rPr lang="ru">
                <a:solidFill>
                  <a:srgbClr val="000000"/>
                </a:solidFill>
              </a:rPr>
              <a:t>N₁ = N₂</a:t>
            </a:r>
            <a:endParaRPr>
              <a:solidFill>
                <a:srgbClr val="000000"/>
              </a:solidFill>
            </a:endParaRPr>
          </a:p>
          <a:p>
            <a:pPr marL="0" lvl="0" indent="0" algn="l" rtl="0">
              <a:spcBef>
                <a:spcPts val="0"/>
              </a:spcBef>
              <a:spcAft>
                <a:spcPts val="0"/>
              </a:spcAft>
              <a:buNone/>
            </a:pPr>
            <a:r>
              <a:rPr lang="ru">
                <a:solidFill>
                  <a:srgbClr val="000000"/>
                </a:solidFill>
              </a:rPr>
              <a:t>F₁ = μN₁</a:t>
            </a:r>
            <a:endParaRPr>
              <a:solidFill>
                <a:srgbClr val="000000"/>
              </a:solidFill>
            </a:endParaRPr>
          </a:p>
          <a:p>
            <a:pPr marL="0" lvl="0" indent="0" algn="l" rtl="0">
              <a:spcBef>
                <a:spcPts val="0"/>
              </a:spcBef>
              <a:spcAft>
                <a:spcPts val="0"/>
              </a:spcAft>
              <a:buNone/>
            </a:pPr>
            <a:r>
              <a:rPr lang="ru">
                <a:solidFill>
                  <a:srgbClr val="000000"/>
                </a:solidFill>
              </a:rPr>
              <a:t>F₂ = μN₂ = -F₁</a:t>
            </a:r>
            <a:endParaRPr>
              <a:solidFill>
                <a:srgbClr val="000000"/>
              </a:solidFill>
            </a:endParaRPr>
          </a:p>
          <a:p>
            <a:pPr marL="0" lvl="0" indent="0" algn="l" rtl="0">
              <a:spcBef>
                <a:spcPts val="0"/>
              </a:spcBef>
              <a:spcAft>
                <a:spcPts val="0"/>
              </a:spcAft>
              <a:buNone/>
            </a:pPr>
            <a:r>
              <a:rPr lang="ru">
                <a:solidFill>
                  <a:srgbClr val="000000"/>
                </a:solidFill>
              </a:rPr>
              <a:t>Fₜ = F₁ + F₂ = 0 so a = 0 and v is unchanged</a:t>
            </a:r>
            <a:endParaRPr>
              <a:solidFill>
                <a:srgbClr val="000000"/>
              </a:solidFill>
            </a:endParaRPr>
          </a:p>
          <a:p>
            <a:pPr marL="0" lvl="0" indent="0" algn="l" rtl="0">
              <a:spcBef>
                <a:spcPts val="0"/>
              </a:spcBef>
              <a:spcAft>
                <a:spcPts val="0"/>
              </a:spcAft>
              <a:buNone/>
            </a:pPr>
            <a:endParaRPr>
              <a:solidFill>
                <a:srgbClr val="0000FF"/>
              </a:solidFill>
            </a:endParaRPr>
          </a:p>
          <a:p>
            <a:pPr marL="0" lvl="0" indent="0" algn="l" rtl="0">
              <a:spcBef>
                <a:spcPts val="1600"/>
              </a:spcBef>
              <a:spcAft>
                <a:spcPts val="1600"/>
              </a:spcAft>
              <a:buNone/>
            </a:pPr>
            <a:endParaRPr>
              <a:solidFill>
                <a:srgbClr val="0000FF"/>
              </a:solidFill>
            </a:endParaRPr>
          </a:p>
        </p:txBody>
      </p:sp>
      <p:sp>
        <p:nvSpPr>
          <p:cNvPr id="254" name="Google Shape;254;p20"/>
          <p:cNvSpPr/>
          <p:nvPr/>
        </p:nvSpPr>
        <p:spPr>
          <a:xfrm>
            <a:off x="5761950" y="3637850"/>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7508850" y="3637850"/>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5237300" y="3432050"/>
            <a:ext cx="3497700" cy="20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0"/>
          <p:cNvCxnSpPr/>
          <p:nvPr/>
        </p:nvCxnSpPr>
        <p:spPr>
          <a:xfrm>
            <a:off x="6992875" y="3534925"/>
            <a:ext cx="0" cy="798900"/>
          </a:xfrm>
          <a:prstGeom prst="straightConnector1">
            <a:avLst/>
          </a:prstGeom>
          <a:noFill/>
          <a:ln w="19050" cap="flat" cmpd="sng">
            <a:solidFill>
              <a:schemeClr val="dk2"/>
            </a:solidFill>
            <a:prstDash val="solid"/>
            <a:round/>
            <a:headEnd type="none" w="med" len="med"/>
            <a:tailEnd type="triangle" w="med" len="med"/>
          </a:ln>
        </p:spPr>
      </p:cxnSp>
      <p:cxnSp>
        <p:nvCxnSpPr>
          <p:cNvPr id="258" name="Google Shape;258;p20"/>
          <p:cNvCxnSpPr/>
          <p:nvPr/>
        </p:nvCxnSpPr>
        <p:spPr>
          <a:xfrm rot="10800000">
            <a:off x="6127200" y="3233750"/>
            <a:ext cx="0" cy="404100"/>
          </a:xfrm>
          <a:prstGeom prst="straightConnector1">
            <a:avLst/>
          </a:prstGeom>
          <a:noFill/>
          <a:ln w="19050" cap="flat" cmpd="sng">
            <a:solidFill>
              <a:schemeClr val="dk2"/>
            </a:solidFill>
            <a:prstDash val="solid"/>
            <a:round/>
            <a:headEnd type="none" w="med" len="med"/>
            <a:tailEnd type="triangle" w="med" len="med"/>
          </a:ln>
        </p:spPr>
      </p:cxnSp>
      <p:cxnSp>
        <p:nvCxnSpPr>
          <p:cNvPr id="259" name="Google Shape;259;p20"/>
          <p:cNvCxnSpPr/>
          <p:nvPr/>
        </p:nvCxnSpPr>
        <p:spPr>
          <a:xfrm rot="10800000">
            <a:off x="7874100" y="3233750"/>
            <a:ext cx="0" cy="404100"/>
          </a:xfrm>
          <a:prstGeom prst="straightConnector1">
            <a:avLst/>
          </a:prstGeom>
          <a:noFill/>
          <a:ln w="19050" cap="flat" cmpd="sng">
            <a:solidFill>
              <a:schemeClr val="dk2"/>
            </a:solidFill>
            <a:prstDash val="solid"/>
            <a:round/>
            <a:headEnd type="none" w="med" len="med"/>
            <a:tailEnd type="triangle" w="med" len="med"/>
          </a:ln>
        </p:spPr>
      </p:cxnSp>
      <p:sp>
        <p:nvSpPr>
          <p:cNvPr id="260" name="Google Shape;260;p20"/>
          <p:cNvSpPr txBox="1"/>
          <p:nvPr/>
        </p:nvSpPr>
        <p:spPr>
          <a:xfrm>
            <a:off x="6818000" y="4333825"/>
            <a:ext cx="3363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W</a:t>
            </a:r>
            <a:endParaRPr>
              <a:latin typeface="Calibri"/>
              <a:ea typeface="Calibri"/>
              <a:cs typeface="Calibri"/>
              <a:sym typeface="Calibri"/>
            </a:endParaRPr>
          </a:p>
        </p:txBody>
      </p:sp>
      <p:sp>
        <p:nvSpPr>
          <p:cNvPr id="261" name="Google Shape;261;p20"/>
          <p:cNvSpPr txBox="1"/>
          <p:nvPr/>
        </p:nvSpPr>
        <p:spPr>
          <a:xfrm>
            <a:off x="7705950" y="2829650"/>
            <a:ext cx="3900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N</a:t>
            </a:r>
            <a:r>
              <a:rPr lang="ru" sz="1000">
                <a:latin typeface="Calibri"/>
                <a:ea typeface="Calibri"/>
                <a:cs typeface="Calibri"/>
                <a:sym typeface="Calibri"/>
              </a:rPr>
              <a:t>2</a:t>
            </a:r>
            <a:endParaRPr sz="1000">
              <a:latin typeface="Calibri"/>
              <a:ea typeface="Calibri"/>
              <a:cs typeface="Calibri"/>
              <a:sym typeface="Calibri"/>
            </a:endParaRPr>
          </a:p>
        </p:txBody>
      </p:sp>
      <p:sp>
        <p:nvSpPr>
          <p:cNvPr id="262" name="Google Shape;262;p20"/>
          <p:cNvSpPr txBox="1"/>
          <p:nvPr/>
        </p:nvSpPr>
        <p:spPr>
          <a:xfrm>
            <a:off x="5959050" y="2829650"/>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N</a:t>
            </a:r>
            <a:r>
              <a:rPr lang="ru" sz="1000">
                <a:latin typeface="Calibri"/>
                <a:ea typeface="Calibri"/>
                <a:cs typeface="Calibri"/>
                <a:sym typeface="Calibri"/>
              </a:rPr>
              <a:t>1</a:t>
            </a:r>
            <a:endParaRPr sz="1000">
              <a:latin typeface="Calibri"/>
              <a:ea typeface="Calibri"/>
              <a:cs typeface="Calibri"/>
              <a:sym typeface="Calibri"/>
            </a:endParaRPr>
          </a:p>
        </p:txBody>
      </p:sp>
      <p:cxnSp>
        <p:nvCxnSpPr>
          <p:cNvPr id="263" name="Google Shape;263;p20"/>
          <p:cNvCxnSpPr>
            <a:stCxn id="254" idx="5"/>
            <a:endCxn id="255" idx="1"/>
          </p:cNvCxnSpPr>
          <p:nvPr/>
        </p:nvCxnSpPr>
        <p:spPr>
          <a:xfrm rot="10800000" flipH="1">
            <a:off x="6385471" y="3744771"/>
            <a:ext cx="1230300" cy="516600"/>
          </a:xfrm>
          <a:prstGeom prst="straightConnector1">
            <a:avLst/>
          </a:prstGeom>
          <a:noFill/>
          <a:ln w="9525" cap="flat" cmpd="sng">
            <a:solidFill>
              <a:schemeClr val="dk2"/>
            </a:solidFill>
            <a:prstDash val="solid"/>
            <a:round/>
            <a:headEnd type="none" w="med" len="med"/>
            <a:tailEnd type="none" w="med" len="med"/>
          </a:ln>
        </p:spPr>
      </p:cxnSp>
      <p:cxnSp>
        <p:nvCxnSpPr>
          <p:cNvPr id="264" name="Google Shape;264;p20"/>
          <p:cNvCxnSpPr>
            <a:stCxn id="254" idx="7"/>
            <a:endCxn id="255" idx="3"/>
          </p:cNvCxnSpPr>
          <p:nvPr/>
        </p:nvCxnSpPr>
        <p:spPr>
          <a:xfrm>
            <a:off x="6385471" y="3744829"/>
            <a:ext cx="1230300" cy="5166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20"/>
          <p:cNvSpPr txBox="1"/>
          <p:nvPr/>
        </p:nvSpPr>
        <p:spPr>
          <a:xfrm>
            <a:off x="6832500" y="2571750"/>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P</a:t>
            </a:r>
            <a:endParaRPr sz="1000">
              <a:latin typeface="Calibri"/>
              <a:ea typeface="Calibri"/>
              <a:cs typeface="Calibri"/>
              <a:sym typeface="Calibri"/>
            </a:endParaRPr>
          </a:p>
        </p:txBody>
      </p:sp>
      <p:cxnSp>
        <p:nvCxnSpPr>
          <p:cNvPr id="266" name="Google Shape;266;p20"/>
          <p:cNvCxnSpPr/>
          <p:nvPr/>
        </p:nvCxnSpPr>
        <p:spPr>
          <a:xfrm rot="10800000">
            <a:off x="6800125" y="2934675"/>
            <a:ext cx="385500" cy="0"/>
          </a:xfrm>
          <a:prstGeom prst="straightConnector1">
            <a:avLst/>
          </a:prstGeom>
          <a:noFill/>
          <a:ln w="9525" cap="flat" cmpd="sng">
            <a:solidFill>
              <a:schemeClr val="dk2"/>
            </a:solidFill>
            <a:prstDash val="solid"/>
            <a:round/>
            <a:headEnd type="none" w="med" len="med"/>
            <a:tailEnd type="triangle" w="med" len="med"/>
          </a:ln>
        </p:spPr>
      </p:cxnSp>
      <p:cxnSp>
        <p:nvCxnSpPr>
          <p:cNvPr id="267" name="Google Shape;267;p20"/>
          <p:cNvCxnSpPr/>
          <p:nvPr/>
        </p:nvCxnSpPr>
        <p:spPr>
          <a:xfrm rot="10800000">
            <a:off x="7481400" y="3639675"/>
            <a:ext cx="392700" cy="0"/>
          </a:xfrm>
          <a:prstGeom prst="straightConnector1">
            <a:avLst/>
          </a:prstGeom>
          <a:noFill/>
          <a:ln w="19050" cap="flat" cmpd="sng">
            <a:solidFill>
              <a:schemeClr val="dk2"/>
            </a:solidFill>
            <a:prstDash val="solid"/>
            <a:round/>
            <a:headEnd type="none" w="med" len="med"/>
            <a:tailEnd type="triangle" w="med" len="med"/>
          </a:ln>
        </p:spPr>
      </p:cxnSp>
      <p:cxnSp>
        <p:nvCxnSpPr>
          <p:cNvPr id="268" name="Google Shape;268;p20"/>
          <p:cNvCxnSpPr/>
          <p:nvPr/>
        </p:nvCxnSpPr>
        <p:spPr>
          <a:xfrm>
            <a:off x="6127200" y="3639650"/>
            <a:ext cx="392700" cy="0"/>
          </a:xfrm>
          <a:prstGeom prst="straightConnector1">
            <a:avLst/>
          </a:prstGeom>
          <a:noFill/>
          <a:ln w="19050" cap="flat" cmpd="sng">
            <a:solidFill>
              <a:schemeClr val="dk2"/>
            </a:solidFill>
            <a:prstDash val="solid"/>
            <a:round/>
            <a:headEnd type="none" w="med" len="med"/>
            <a:tailEnd type="triangle" w="med" len="med"/>
          </a:ln>
        </p:spPr>
      </p:cxnSp>
      <p:sp>
        <p:nvSpPr>
          <p:cNvPr id="269" name="Google Shape;269;p20"/>
          <p:cNvSpPr txBox="1"/>
          <p:nvPr/>
        </p:nvSpPr>
        <p:spPr>
          <a:xfrm>
            <a:off x="6186125" y="3336888"/>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1</a:t>
            </a:r>
            <a:endParaRPr sz="1000">
              <a:latin typeface="Calibri"/>
              <a:ea typeface="Calibri"/>
              <a:cs typeface="Calibri"/>
              <a:sym typeface="Calibri"/>
            </a:endParaRPr>
          </a:p>
        </p:txBody>
      </p:sp>
      <p:sp>
        <p:nvSpPr>
          <p:cNvPr id="270" name="Google Shape;270;p20"/>
          <p:cNvSpPr txBox="1"/>
          <p:nvPr/>
        </p:nvSpPr>
        <p:spPr>
          <a:xfrm>
            <a:off x="7448175" y="3336850"/>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2</a:t>
            </a:r>
            <a:endParaRPr sz="1000">
              <a:latin typeface="Calibri"/>
              <a:ea typeface="Calibri"/>
              <a:cs typeface="Calibri"/>
              <a:sym typeface="Calibri"/>
            </a:endParaRPr>
          </a:p>
        </p:txBody>
      </p:sp>
      <p:sp>
        <p:nvSpPr>
          <p:cNvPr id="271" name="Google Shape;271;p20"/>
          <p:cNvSpPr txBox="1"/>
          <p:nvPr/>
        </p:nvSpPr>
        <p:spPr>
          <a:xfrm>
            <a:off x="6000750" y="3788825"/>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1</a:t>
            </a:r>
            <a:endParaRPr>
              <a:latin typeface="Calibri"/>
              <a:ea typeface="Calibri"/>
              <a:cs typeface="Calibri"/>
              <a:sym typeface="Calibri"/>
            </a:endParaRPr>
          </a:p>
        </p:txBody>
      </p:sp>
      <p:sp>
        <p:nvSpPr>
          <p:cNvPr id="272" name="Google Shape;272;p20"/>
          <p:cNvSpPr txBox="1"/>
          <p:nvPr/>
        </p:nvSpPr>
        <p:spPr>
          <a:xfrm>
            <a:off x="7747600" y="3788825"/>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2</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1"/>
          <p:cNvSpPr txBox="1">
            <a:spLocks noGrp="1"/>
          </p:cNvSpPr>
          <p:nvPr>
            <p:ph type="title"/>
          </p:nvPr>
        </p:nvSpPr>
        <p:spPr>
          <a:xfrm>
            <a:off x="797425" y="3510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Stage 6</a:t>
            </a:r>
            <a:endParaRPr/>
          </a:p>
        </p:txBody>
      </p:sp>
      <p:sp>
        <p:nvSpPr>
          <p:cNvPr id="278" name="Google Shape;278;p21"/>
          <p:cNvSpPr txBox="1">
            <a:spLocks noGrp="1"/>
          </p:cNvSpPr>
          <p:nvPr>
            <p:ph type="body" idx="1"/>
          </p:nvPr>
        </p:nvSpPr>
        <p:spPr>
          <a:xfrm>
            <a:off x="819150" y="1113675"/>
            <a:ext cx="7505700" cy="35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rgbClr val="000000"/>
                </a:solidFill>
              </a:rPr>
              <a:t>Object between equilibrium and left max. displacement, moving left. The momentum obtained after stage 4  is being dominated by the net force of friction forces from cylinders 1&amp;2. The net force is pointing right, because object has more weight on the 1st cylinder, than on the 2nd. </a:t>
            </a:r>
            <a:endParaRPr b="1">
              <a:solidFill>
                <a:srgbClr val="000000"/>
              </a:solidFill>
            </a:endParaRPr>
          </a:p>
          <a:p>
            <a:pPr marL="0" lvl="0" indent="0" algn="l" rtl="0">
              <a:spcBef>
                <a:spcPts val="1600"/>
              </a:spcBef>
              <a:spcAft>
                <a:spcPts val="0"/>
              </a:spcAft>
              <a:buNone/>
            </a:pPr>
            <a:r>
              <a:rPr lang="ru">
                <a:solidFill>
                  <a:srgbClr val="000000"/>
                </a:solidFill>
              </a:rPr>
              <a:t>Quantitative:</a:t>
            </a:r>
            <a:endParaRPr>
              <a:solidFill>
                <a:srgbClr val="000000"/>
              </a:solidFill>
            </a:endParaRPr>
          </a:p>
          <a:p>
            <a:pPr marL="0" lvl="0" indent="0" algn="l" rtl="0">
              <a:lnSpc>
                <a:spcPct val="100000"/>
              </a:lnSpc>
              <a:spcBef>
                <a:spcPts val="0"/>
              </a:spcBef>
              <a:spcAft>
                <a:spcPts val="0"/>
              </a:spcAft>
              <a:buNone/>
            </a:pPr>
            <a:r>
              <a:rPr lang="ru">
                <a:solidFill>
                  <a:srgbClr val="000000"/>
                </a:solidFill>
              </a:rPr>
              <a:t>s &lt;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v &lt; 0</a:t>
            </a:r>
            <a:endParaRPr>
              <a:solidFill>
                <a:srgbClr val="000000"/>
              </a:solidFill>
            </a:endParaRPr>
          </a:p>
          <a:p>
            <a:pPr marL="0" lvl="0" indent="0" algn="l" rtl="0">
              <a:lnSpc>
                <a:spcPct val="100000"/>
              </a:lnSpc>
              <a:spcBef>
                <a:spcPts val="0"/>
              </a:spcBef>
              <a:spcAft>
                <a:spcPts val="0"/>
              </a:spcAft>
              <a:buNone/>
            </a:pPr>
            <a:r>
              <a:rPr lang="ru">
                <a:solidFill>
                  <a:srgbClr val="000000"/>
                </a:solidFill>
              </a:rPr>
              <a:t>W₁ &gt; W₂ </a:t>
            </a:r>
            <a:endParaRPr>
              <a:solidFill>
                <a:srgbClr val="000000"/>
              </a:solidFill>
            </a:endParaRPr>
          </a:p>
          <a:p>
            <a:pPr marL="0" lvl="0" indent="0" algn="l" rtl="0">
              <a:lnSpc>
                <a:spcPct val="100000"/>
              </a:lnSpc>
              <a:spcBef>
                <a:spcPts val="0"/>
              </a:spcBef>
              <a:spcAft>
                <a:spcPts val="0"/>
              </a:spcAft>
              <a:buNone/>
            </a:pPr>
            <a:r>
              <a:rPr lang="ru">
                <a:solidFill>
                  <a:srgbClr val="000000"/>
                </a:solidFill>
              </a:rPr>
              <a:t>N₁ &gt; N₂</a:t>
            </a:r>
            <a:endParaRPr>
              <a:solidFill>
                <a:srgbClr val="000000"/>
              </a:solidFill>
            </a:endParaRPr>
          </a:p>
          <a:p>
            <a:pPr marL="0" lvl="0" indent="0" algn="l" rtl="0">
              <a:spcBef>
                <a:spcPts val="0"/>
              </a:spcBef>
              <a:spcAft>
                <a:spcPts val="0"/>
              </a:spcAft>
              <a:buNone/>
            </a:pPr>
            <a:r>
              <a:rPr lang="ru">
                <a:solidFill>
                  <a:srgbClr val="000000"/>
                </a:solidFill>
              </a:rPr>
              <a:t>F₁ = μN₁</a:t>
            </a:r>
            <a:endParaRPr>
              <a:solidFill>
                <a:srgbClr val="000000"/>
              </a:solidFill>
            </a:endParaRPr>
          </a:p>
          <a:p>
            <a:pPr marL="0" lvl="0" indent="0" algn="l" rtl="0">
              <a:spcBef>
                <a:spcPts val="0"/>
              </a:spcBef>
              <a:spcAft>
                <a:spcPts val="0"/>
              </a:spcAft>
              <a:buNone/>
            </a:pPr>
            <a:r>
              <a:rPr lang="ru">
                <a:solidFill>
                  <a:srgbClr val="000000"/>
                </a:solidFill>
              </a:rPr>
              <a:t>F₂ = μN₂ &lt; -F₁</a:t>
            </a:r>
            <a:endParaRPr>
              <a:solidFill>
                <a:srgbClr val="000000"/>
              </a:solidFill>
            </a:endParaRPr>
          </a:p>
          <a:p>
            <a:pPr marL="0" lvl="0" indent="0" algn="l" rtl="0">
              <a:spcBef>
                <a:spcPts val="0"/>
              </a:spcBef>
              <a:spcAft>
                <a:spcPts val="0"/>
              </a:spcAft>
              <a:buNone/>
            </a:pPr>
            <a:r>
              <a:rPr lang="ru">
                <a:solidFill>
                  <a:srgbClr val="000000"/>
                </a:solidFill>
              </a:rPr>
              <a:t>Fₜ = F₁ + F₂ &gt; 0 so a &gt; 0 and v increases</a:t>
            </a:r>
            <a:endParaRPr>
              <a:solidFill>
                <a:srgbClr val="000000"/>
              </a:solidFill>
            </a:endParaRPr>
          </a:p>
        </p:txBody>
      </p:sp>
      <p:sp>
        <p:nvSpPr>
          <p:cNvPr id="279" name="Google Shape;279;p21"/>
          <p:cNvSpPr/>
          <p:nvPr/>
        </p:nvSpPr>
        <p:spPr>
          <a:xfrm flipH="1">
            <a:off x="7707175" y="3644625"/>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flipH="1">
            <a:off x="5960275" y="3644625"/>
            <a:ext cx="730500" cy="73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flipH="1">
            <a:off x="5246550" y="3442675"/>
            <a:ext cx="3497700" cy="20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21"/>
          <p:cNvCxnSpPr/>
          <p:nvPr/>
        </p:nvCxnSpPr>
        <p:spPr>
          <a:xfrm>
            <a:off x="6983400" y="3541700"/>
            <a:ext cx="0" cy="798900"/>
          </a:xfrm>
          <a:prstGeom prst="straightConnector1">
            <a:avLst/>
          </a:prstGeom>
          <a:noFill/>
          <a:ln w="19050" cap="flat" cmpd="sng">
            <a:solidFill>
              <a:schemeClr val="dk2"/>
            </a:solidFill>
            <a:prstDash val="solid"/>
            <a:round/>
            <a:headEnd type="none" w="med" len="med"/>
            <a:tailEnd type="triangle" w="med" len="med"/>
          </a:ln>
        </p:spPr>
      </p:cxnSp>
      <p:cxnSp>
        <p:nvCxnSpPr>
          <p:cNvPr id="283" name="Google Shape;283;p21"/>
          <p:cNvCxnSpPr/>
          <p:nvPr/>
        </p:nvCxnSpPr>
        <p:spPr>
          <a:xfrm rot="10800000">
            <a:off x="8072275" y="3280725"/>
            <a:ext cx="0" cy="363900"/>
          </a:xfrm>
          <a:prstGeom prst="straightConnector1">
            <a:avLst/>
          </a:prstGeom>
          <a:noFill/>
          <a:ln w="19050" cap="flat" cmpd="sng">
            <a:solidFill>
              <a:schemeClr val="dk2"/>
            </a:solidFill>
            <a:prstDash val="solid"/>
            <a:round/>
            <a:headEnd type="none" w="med" len="med"/>
            <a:tailEnd type="triangle" w="med" len="med"/>
          </a:ln>
        </p:spPr>
      </p:cxnSp>
      <p:cxnSp>
        <p:nvCxnSpPr>
          <p:cNvPr id="284" name="Google Shape;284;p21"/>
          <p:cNvCxnSpPr/>
          <p:nvPr/>
        </p:nvCxnSpPr>
        <p:spPr>
          <a:xfrm rot="10800000">
            <a:off x="6338875" y="3192675"/>
            <a:ext cx="0" cy="452700"/>
          </a:xfrm>
          <a:prstGeom prst="straightConnector1">
            <a:avLst/>
          </a:prstGeom>
          <a:noFill/>
          <a:ln w="19050" cap="flat" cmpd="sng">
            <a:solidFill>
              <a:schemeClr val="dk2"/>
            </a:solidFill>
            <a:prstDash val="solid"/>
            <a:round/>
            <a:headEnd type="none" w="med" len="med"/>
            <a:tailEnd type="triangle" w="med" len="med"/>
          </a:ln>
        </p:spPr>
      </p:cxnSp>
      <p:sp>
        <p:nvSpPr>
          <p:cNvPr id="285" name="Google Shape;285;p21"/>
          <p:cNvSpPr txBox="1"/>
          <p:nvPr/>
        </p:nvSpPr>
        <p:spPr>
          <a:xfrm flipH="1">
            <a:off x="6827250" y="4371325"/>
            <a:ext cx="3363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W</a:t>
            </a:r>
            <a:endParaRPr>
              <a:latin typeface="Calibri"/>
              <a:ea typeface="Calibri"/>
              <a:cs typeface="Calibri"/>
              <a:sym typeface="Calibri"/>
            </a:endParaRPr>
          </a:p>
        </p:txBody>
      </p:sp>
      <p:sp>
        <p:nvSpPr>
          <p:cNvPr id="286" name="Google Shape;286;p21"/>
          <p:cNvSpPr txBox="1"/>
          <p:nvPr/>
        </p:nvSpPr>
        <p:spPr>
          <a:xfrm flipH="1">
            <a:off x="6143875" y="2836950"/>
            <a:ext cx="3900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N</a:t>
            </a:r>
            <a:r>
              <a:rPr lang="ru" sz="1000">
                <a:latin typeface="Calibri"/>
                <a:ea typeface="Calibri"/>
                <a:cs typeface="Calibri"/>
                <a:sym typeface="Calibri"/>
              </a:rPr>
              <a:t>1</a:t>
            </a:r>
            <a:endParaRPr sz="1000">
              <a:latin typeface="Calibri"/>
              <a:ea typeface="Calibri"/>
              <a:cs typeface="Calibri"/>
              <a:sym typeface="Calibri"/>
            </a:endParaRPr>
          </a:p>
        </p:txBody>
      </p:sp>
      <p:sp>
        <p:nvSpPr>
          <p:cNvPr id="287" name="Google Shape;287;p21"/>
          <p:cNvSpPr txBox="1"/>
          <p:nvPr/>
        </p:nvSpPr>
        <p:spPr>
          <a:xfrm flipH="1">
            <a:off x="7861075" y="2876625"/>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N</a:t>
            </a:r>
            <a:r>
              <a:rPr lang="ru" sz="1000">
                <a:latin typeface="Calibri"/>
                <a:ea typeface="Calibri"/>
                <a:cs typeface="Calibri"/>
                <a:sym typeface="Calibri"/>
              </a:rPr>
              <a:t>2</a:t>
            </a:r>
            <a:endParaRPr sz="1000">
              <a:latin typeface="Calibri"/>
              <a:ea typeface="Calibri"/>
              <a:cs typeface="Calibri"/>
              <a:sym typeface="Calibri"/>
            </a:endParaRPr>
          </a:p>
        </p:txBody>
      </p:sp>
      <p:cxnSp>
        <p:nvCxnSpPr>
          <p:cNvPr id="288" name="Google Shape;288;p21"/>
          <p:cNvCxnSpPr>
            <a:stCxn id="279" idx="5"/>
            <a:endCxn id="280" idx="1"/>
          </p:cNvCxnSpPr>
          <p:nvPr/>
        </p:nvCxnSpPr>
        <p:spPr>
          <a:xfrm rot="10800000">
            <a:off x="6583854" y="3751546"/>
            <a:ext cx="1230300" cy="5166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21"/>
          <p:cNvCxnSpPr>
            <a:stCxn id="279" idx="7"/>
            <a:endCxn id="280" idx="3"/>
          </p:cNvCxnSpPr>
          <p:nvPr/>
        </p:nvCxnSpPr>
        <p:spPr>
          <a:xfrm flipH="1">
            <a:off x="6583854" y="3751604"/>
            <a:ext cx="1230300" cy="516600"/>
          </a:xfrm>
          <a:prstGeom prst="straightConnector1">
            <a:avLst/>
          </a:prstGeom>
          <a:noFill/>
          <a:ln w="9525" cap="flat" cmpd="sng">
            <a:solidFill>
              <a:schemeClr val="dk2"/>
            </a:solidFill>
            <a:prstDash val="solid"/>
            <a:round/>
            <a:headEnd type="none" w="med" len="med"/>
            <a:tailEnd type="none" w="med" len="med"/>
          </a:ln>
        </p:spPr>
      </p:cxnSp>
      <p:sp>
        <p:nvSpPr>
          <p:cNvPr id="290" name="Google Shape;290;p21"/>
          <p:cNvSpPr txBox="1"/>
          <p:nvPr/>
        </p:nvSpPr>
        <p:spPr>
          <a:xfrm flipH="1">
            <a:off x="6784200" y="2667375"/>
            <a:ext cx="4224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P</a:t>
            </a:r>
            <a:endParaRPr sz="1000">
              <a:latin typeface="Calibri"/>
              <a:ea typeface="Calibri"/>
              <a:cs typeface="Calibri"/>
              <a:sym typeface="Calibri"/>
            </a:endParaRPr>
          </a:p>
        </p:txBody>
      </p:sp>
      <p:cxnSp>
        <p:nvCxnSpPr>
          <p:cNvPr id="291" name="Google Shape;291;p21"/>
          <p:cNvCxnSpPr/>
          <p:nvPr/>
        </p:nvCxnSpPr>
        <p:spPr>
          <a:xfrm rot="10800000">
            <a:off x="6709000" y="2999650"/>
            <a:ext cx="385500" cy="0"/>
          </a:xfrm>
          <a:prstGeom prst="straightConnector1">
            <a:avLst/>
          </a:prstGeom>
          <a:noFill/>
          <a:ln w="9525" cap="flat" cmpd="sng">
            <a:solidFill>
              <a:schemeClr val="dk2"/>
            </a:solidFill>
            <a:prstDash val="solid"/>
            <a:round/>
            <a:headEnd type="none" w="med" len="med"/>
            <a:tailEnd type="triangle" w="med" len="med"/>
          </a:ln>
        </p:spPr>
      </p:cxnSp>
      <p:cxnSp>
        <p:nvCxnSpPr>
          <p:cNvPr id="292" name="Google Shape;292;p21"/>
          <p:cNvCxnSpPr/>
          <p:nvPr/>
        </p:nvCxnSpPr>
        <p:spPr>
          <a:xfrm>
            <a:off x="6325525" y="3646450"/>
            <a:ext cx="406200" cy="0"/>
          </a:xfrm>
          <a:prstGeom prst="straightConnector1">
            <a:avLst/>
          </a:prstGeom>
          <a:noFill/>
          <a:ln w="19050" cap="flat" cmpd="sng">
            <a:solidFill>
              <a:schemeClr val="dk2"/>
            </a:solidFill>
            <a:prstDash val="solid"/>
            <a:round/>
            <a:headEnd type="none" w="med" len="med"/>
            <a:tailEnd type="triangle" w="med" len="med"/>
          </a:ln>
        </p:spPr>
      </p:cxnSp>
      <p:cxnSp>
        <p:nvCxnSpPr>
          <p:cNvPr id="293" name="Google Shape;293;p21"/>
          <p:cNvCxnSpPr/>
          <p:nvPr/>
        </p:nvCxnSpPr>
        <p:spPr>
          <a:xfrm rot="10800000">
            <a:off x="7803200" y="3648825"/>
            <a:ext cx="258300" cy="0"/>
          </a:xfrm>
          <a:prstGeom prst="straightConnector1">
            <a:avLst/>
          </a:prstGeom>
          <a:noFill/>
          <a:ln w="19050" cap="flat" cmpd="sng">
            <a:solidFill>
              <a:schemeClr val="dk2"/>
            </a:solidFill>
            <a:prstDash val="solid"/>
            <a:round/>
            <a:headEnd type="none" w="med" len="med"/>
            <a:tailEnd type="triangle" w="med" len="med"/>
          </a:ln>
        </p:spPr>
      </p:cxnSp>
      <p:sp>
        <p:nvSpPr>
          <p:cNvPr id="294" name="Google Shape;294;p21"/>
          <p:cNvSpPr txBox="1"/>
          <p:nvPr/>
        </p:nvSpPr>
        <p:spPr>
          <a:xfrm flipH="1">
            <a:off x="7676000" y="3343625"/>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2</a:t>
            </a:r>
            <a:endParaRPr sz="1000">
              <a:latin typeface="Calibri"/>
              <a:ea typeface="Calibri"/>
              <a:cs typeface="Calibri"/>
              <a:sym typeface="Calibri"/>
            </a:endParaRPr>
          </a:p>
        </p:txBody>
      </p:sp>
      <p:sp>
        <p:nvSpPr>
          <p:cNvPr id="295" name="Google Shape;295;p21"/>
          <p:cNvSpPr txBox="1"/>
          <p:nvPr/>
        </p:nvSpPr>
        <p:spPr>
          <a:xfrm flipH="1">
            <a:off x="6365950" y="3343625"/>
            <a:ext cx="3855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a:latin typeface="Calibri"/>
                <a:ea typeface="Calibri"/>
                <a:cs typeface="Calibri"/>
                <a:sym typeface="Calibri"/>
              </a:rPr>
              <a:t>F</a:t>
            </a:r>
            <a:r>
              <a:rPr lang="ru" sz="1000">
                <a:latin typeface="Calibri"/>
                <a:ea typeface="Calibri"/>
                <a:cs typeface="Calibri"/>
                <a:sym typeface="Calibri"/>
              </a:rPr>
              <a:t>1</a:t>
            </a:r>
            <a:endParaRPr sz="1000">
              <a:latin typeface="Calibri"/>
              <a:ea typeface="Calibri"/>
              <a:cs typeface="Calibri"/>
              <a:sym typeface="Calibri"/>
            </a:endParaRPr>
          </a:p>
        </p:txBody>
      </p:sp>
      <p:sp>
        <p:nvSpPr>
          <p:cNvPr id="296" name="Google Shape;296;p21"/>
          <p:cNvSpPr txBox="1"/>
          <p:nvPr/>
        </p:nvSpPr>
        <p:spPr>
          <a:xfrm flipH="1">
            <a:off x="7269625" y="2681325"/>
            <a:ext cx="2619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a</a:t>
            </a:r>
            <a:endParaRPr>
              <a:latin typeface="Calibri"/>
              <a:ea typeface="Calibri"/>
              <a:cs typeface="Calibri"/>
              <a:sym typeface="Calibri"/>
            </a:endParaRPr>
          </a:p>
        </p:txBody>
      </p:sp>
      <p:cxnSp>
        <p:nvCxnSpPr>
          <p:cNvPr id="297" name="Google Shape;297;p21"/>
          <p:cNvCxnSpPr/>
          <p:nvPr/>
        </p:nvCxnSpPr>
        <p:spPr>
          <a:xfrm>
            <a:off x="7231738" y="2992450"/>
            <a:ext cx="385500" cy="0"/>
          </a:xfrm>
          <a:prstGeom prst="straightConnector1">
            <a:avLst/>
          </a:prstGeom>
          <a:noFill/>
          <a:ln w="9525" cap="flat" cmpd="sng">
            <a:solidFill>
              <a:schemeClr val="dk2"/>
            </a:solidFill>
            <a:prstDash val="solid"/>
            <a:round/>
            <a:headEnd type="none" w="med" len="med"/>
            <a:tailEnd type="triangle" w="med" len="med"/>
          </a:ln>
        </p:spPr>
      </p:cxnSp>
      <p:sp>
        <p:nvSpPr>
          <p:cNvPr id="298" name="Google Shape;298;p21"/>
          <p:cNvSpPr txBox="1"/>
          <p:nvPr/>
        </p:nvSpPr>
        <p:spPr>
          <a:xfrm>
            <a:off x="6199075" y="3765350"/>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1</a:t>
            </a:r>
            <a:endParaRPr>
              <a:latin typeface="Calibri"/>
              <a:ea typeface="Calibri"/>
              <a:cs typeface="Calibri"/>
              <a:sym typeface="Calibri"/>
            </a:endParaRPr>
          </a:p>
        </p:txBody>
      </p:sp>
      <p:sp>
        <p:nvSpPr>
          <p:cNvPr id="299" name="Google Shape;299;p21"/>
          <p:cNvSpPr txBox="1"/>
          <p:nvPr/>
        </p:nvSpPr>
        <p:spPr>
          <a:xfrm>
            <a:off x="7946025" y="3765350"/>
            <a:ext cx="2529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Calibri"/>
                <a:ea typeface="Calibri"/>
                <a:cs typeface="Calibri"/>
                <a:sym typeface="Calibri"/>
              </a:rPr>
              <a:t>2</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3707</Words>
  <PresentationFormat>On-screen Show (16:9)</PresentationFormat>
  <Paragraphs>377</Paragraphs>
  <Slides>32</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Nunito</vt:lpstr>
      <vt:lpstr>Calibri</vt:lpstr>
      <vt:lpstr>Roboto</vt:lpstr>
      <vt:lpstr>Shift</vt:lpstr>
      <vt:lpstr>IYPT №13</vt:lpstr>
      <vt:lpstr>What is the problem asking?</vt:lpstr>
      <vt:lpstr>Relevant Formulae</vt:lpstr>
      <vt:lpstr>Stage 1</vt:lpstr>
      <vt:lpstr>Stage 2</vt:lpstr>
      <vt:lpstr>Stage 3</vt:lpstr>
      <vt:lpstr>Stage 4</vt:lpstr>
      <vt:lpstr>Stage 5</vt:lpstr>
      <vt:lpstr>Stage 6</vt:lpstr>
      <vt:lpstr>Stage 7</vt:lpstr>
      <vt:lpstr>Stage 8</vt:lpstr>
      <vt:lpstr>Factors affecting object’s behaviour</vt:lpstr>
      <vt:lpstr>Derivation of acceleration of the Body</vt:lpstr>
      <vt:lpstr>Deriving the frequency and period</vt:lpstr>
      <vt:lpstr>Configurations</vt:lpstr>
      <vt:lpstr>Mass distribution alteration</vt:lpstr>
      <vt:lpstr>To test dependence on cylinders’ position: </vt:lpstr>
      <vt:lpstr>Slide 18</vt:lpstr>
      <vt:lpstr>Slide 19</vt:lpstr>
      <vt:lpstr>Research about the material of the objects and the cylinders that have different coefficients of friction</vt:lpstr>
      <vt:lpstr>To test coef. of kinetic friction dependence: </vt:lpstr>
      <vt:lpstr>Mathematical representation of motion:</vt:lpstr>
      <vt:lpstr>Slide 23</vt:lpstr>
      <vt:lpstr>Equipment</vt:lpstr>
      <vt:lpstr>Experimental procedure</vt:lpstr>
      <vt:lpstr>Exact experimental procedure and Data collection systems</vt:lpstr>
      <vt:lpstr>Sub-experiment for testing the coefficient of friction  </vt:lpstr>
      <vt:lpstr>Temperature on the effects of friction - can be ignored due to relatively low speeds and masses, </vt:lpstr>
      <vt:lpstr>Predicted Graph Shapes (but not scales) from experimental data</vt:lpstr>
      <vt:lpstr>Predicted Graphs</vt:lpstr>
      <vt:lpstr>Graphs of oscillations</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IYPT №13</dc:title>
  <cp:lastModifiedBy>retro</cp:lastModifiedBy>
  <cp:revision>12</cp:revision>
  <dcterms:modified xsi:type="dcterms:W3CDTF">2020-02-03T18:53:07Z</dcterms:modified>
</cp:coreProperties>
</file>